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6"/>
  </p:notesMasterIdLst>
  <p:sldIdLst>
    <p:sldId id="256" r:id="rId2"/>
    <p:sldId id="257" r:id="rId3"/>
    <p:sldId id="260" r:id="rId4"/>
    <p:sldId id="768" r:id="rId5"/>
    <p:sldId id="851" r:id="rId6"/>
    <p:sldId id="814" r:id="rId7"/>
    <p:sldId id="748" r:id="rId8"/>
    <p:sldId id="774" r:id="rId9"/>
    <p:sldId id="775" r:id="rId10"/>
    <p:sldId id="776" r:id="rId11"/>
    <p:sldId id="777" r:id="rId12"/>
    <p:sldId id="778" r:id="rId13"/>
    <p:sldId id="769" r:id="rId14"/>
    <p:sldId id="771" r:id="rId15"/>
    <p:sldId id="731" r:id="rId16"/>
    <p:sldId id="732" r:id="rId17"/>
    <p:sldId id="744" r:id="rId18"/>
    <p:sldId id="745" r:id="rId19"/>
    <p:sldId id="733" r:id="rId20"/>
    <p:sldId id="735" r:id="rId21"/>
    <p:sldId id="736" r:id="rId22"/>
    <p:sldId id="747" r:id="rId23"/>
    <p:sldId id="749" r:id="rId24"/>
    <p:sldId id="750" r:id="rId25"/>
    <p:sldId id="751" r:id="rId26"/>
    <p:sldId id="755" r:id="rId27"/>
    <p:sldId id="756" r:id="rId28"/>
    <p:sldId id="757" r:id="rId29"/>
    <p:sldId id="758" r:id="rId30"/>
    <p:sldId id="714" r:id="rId31"/>
    <p:sldId id="759" r:id="rId32"/>
    <p:sldId id="746" r:id="rId33"/>
    <p:sldId id="761" r:id="rId34"/>
    <p:sldId id="762" r:id="rId35"/>
    <p:sldId id="763" r:id="rId36"/>
    <p:sldId id="766" r:id="rId37"/>
    <p:sldId id="859" r:id="rId38"/>
    <p:sldId id="862" r:id="rId39"/>
    <p:sldId id="863" r:id="rId40"/>
    <p:sldId id="864" r:id="rId41"/>
    <p:sldId id="865" r:id="rId42"/>
    <p:sldId id="866" r:id="rId43"/>
    <p:sldId id="867" r:id="rId44"/>
    <p:sldId id="868" r:id="rId45"/>
    <p:sldId id="871" r:id="rId46"/>
    <p:sldId id="872" r:id="rId47"/>
    <p:sldId id="790" r:id="rId48"/>
    <p:sldId id="791" r:id="rId49"/>
    <p:sldId id="793" r:id="rId50"/>
    <p:sldId id="794" r:id="rId51"/>
    <p:sldId id="795" r:id="rId52"/>
    <p:sldId id="796" r:id="rId53"/>
    <p:sldId id="874" r:id="rId54"/>
    <p:sldId id="875" r:id="rId55"/>
    <p:sldId id="876" r:id="rId56"/>
    <p:sldId id="737" r:id="rId57"/>
    <p:sldId id="738" r:id="rId58"/>
    <p:sldId id="739" r:id="rId59"/>
    <p:sldId id="740" r:id="rId60"/>
    <p:sldId id="741" r:id="rId61"/>
    <p:sldId id="742" r:id="rId62"/>
    <p:sldId id="877" r:id="rId63"/>
    <p:sldId id="878" r:id="rId64"/>
    <p:sldId id="879" r:id="rId65"/>
    <p:sldId id="881" r:id="rId66"/>
    <p:sldId id="882" r:id="rId67"/>
    <p:sldId id="883" r:id="rId68"/>
    <p:sldId id="884" r:id="rId69"/>
    <p:sldId id="885" r:id="rId70"/>
    <p:sldId id="886" r:id="rId71"/>
    <p:sldId id="887" r:id="rId72"/>
    <p:sldId id="896" r:id="rId73"/>
    <p:sldId id="898" r:id="rId74"/>
    <p:sldId id="899" r:id="rId75"/>
    <p:sldId id="900" r:id="rId76"/>
    <p:sldId id="901" r:id="rId77"/>
    <p:sldId id="301" r:id="rId78"/>
    <p:sldId id="321" r:id="rId79"/>
    <p:sldId id="322" r:id="rId80"/>
    <p:sldId id="461" r:id="rId81"/>
    <p:sldId id="903" r:id="rId82"/>
    <p:sldId id="462" r:id="rId83"/>
    <p:sldId id="904" r:id="rId84"/>
    <p:sldId id="563" r:id="rId85"/>
    <p:sldId id="564" r:id="rId86"/>
    <p:sldId id="472" r:id="rId87"/>
    <p:sldId id="586" r:id="rId88"/>
    <p:sldId id="591" r:id="rId89"/>
    <p:sldId id="617" r:id="rId90"/>
    <p:sldId id="619" r:id="rId91"/>
    <p:sldId id="621" r:id="rId92"/>
    <p:sldId id="622" r:id="rId93"/>
    <p:sldId id="623" r:id="rId94"/>
    <p:sldId id="625" r:id="rId95"/>
    <p:sldId id="631" r:id="rId96"/>
    <p:sldId id="633" r:id="rId97"/>
    <p:sldId id="909" r:id="rId98"/>
    <p:sldId id="910" r:id="rId99"/>
    <p:sldId id="911" r:id="rId100"/>
    <p:sldId id="913" r:id="rId101"/>
    <p:sldId id="914" r:id="rId102"/>
    <p:sldId id="915" r:id="rId103"/>
    <p:sldId id="916" r:id="rId104"/>
    <p:sldId id="917" r:id="rId105"/>
    <p:sldId id="918" r:id="rId106"/>
    <p:sldId id="921" r:id="rId107"/>
    <p:sldId id="923" r:id="rId108"/>
    <p:sldId id="924" r:id="rId109"/>
    <p:sldId id="925" r:id="rId110"/>
    <p:sldId id="926" r:id="rId111"/>
    <p:sldId id="934" r:id="rId112"/>
    <p:sldId id="274" r:id="rId113"/>
    <p:sldId id="932" r:id="rId114"/>
    <p:sldId id="933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F81BD"/>
    <a:srgbClr val="D8D8D8"/>
    <a:srgbClr val="4BACC6"/>
    <a:srgbClr val="E7E7E7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6/11/relationships/changesInfo" Target="changesInfos/changesInfo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35202A90-C2DE-43D0-8361-FA817314BF1D}"/>
    <pc:docChg chg="addSld delSld modSld">
      <pc:chgData name="Wittman, Barry" userId="bff186cd-6ce8-41ba-8e8c-e85cdef216de" providerId="ADAL" clId="{35202A90-C2DE-43D0-8361-FA817314BF1D}" dt="2025-04-22T17:26:50.380" v="20" actId="20577"/>
      <pc:docMkLst>
        <pc:docMk/>
      </pc:docMkLst>
      <pc:sldChg chg="add">
        <pc:chgData name="Wittman, Barry" userId="bff186cd-6ce8-41ba-8e8c-e85cdef216de" providerId="ADAL" clId="{35202A90-C2DE-43D0-8361-FA817314BF1D}" dt="2025-04-22T17:25:55.553" v="0"/>
        <pc:sldMkLst>
          <pc:docMk/>
          <pc:sldMk cId="3429191226" sldId="814"/>
        </pc:sldMkLst>
      </pc:sldChg>
      <pc:sldChg chg="modSp">
        <pc:chgData name="Wittman, Barry" userId="bff186cd-6ce8-41ba-8e8c-e85cdef216de" providerId="ADAL" clId="{35202A90-C2DE-43D0-8361-FA817314BF1D}" dt="2025-04-22T17:26:50.380" v="20" actId="20577"/>
        <pc:sldMkLst>
          <pc:docMk/>
          <pc:sldMk cId="2891479955" sldId="934"/>
        </pc:sldMkLst>
        <pc:spChg chg="mod">
          <ac:chgData name="Wittman, Barry" userId="bff186cd-6ce8-41ba-8e8c-e85cdef216de" providerId="ADAL" clId="{35202A90-C2DE-43D0-8361-FA817314BF1D}" dt="2025-04-22T17:26:50.380" v="20" actId="20577"/>
          <ac:spMkLst>
            <pc:docMk/>
            <pc:sldMk cId="2891479955" sldId="934"/>
            <ac:spMk id="2" creationId="{20C5CA84-604A-4675-BE93-F0B2D16BEFB8}"/>
          </ac:spMkLst>
        </pc:spChg>
      </pc:sldChg>
      <pc:sldChg chg="del">
        <pc:chgData name="Wittman, Barry" userId="bff186cd-6ce8-41ba-8e8c-e85cdef216de" providerId="ADAL" clId="{35202A90-C2DE-43D0-8361-FA817314BF1D}" dt="2025-04-22T17:26:00.813" v="1" actId="2696"/>
        <pc:sldMkLst>
          <pc:docMk/>
          <pc:sldMk cId="2513341667" sldId="93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E0972-D0D7-4399-960A-FEAF8711B0C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73E84F-A645-406F-A978-B18715B4589A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.</a:t>
          </a:r>
        </a:p>
      </dgm:t>
    </dgm:pt>
    <dgm:pt modelId="{4A832281-D4DE-431B-8D69-8795B8107B8B}" type="parTrans" cxnId="{BD671D1F-6C07-4F76-91F7-D7FA6F19883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53BD0F5-8268-467A-847B-3FE383CD3B3D}" type="sibTrans" cxnId="{BD671D1F-6C07-4F76-91F7-D7FA6F19883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AEBC92C-B100-4F41-AD69-E47693619B3C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edu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4BB9F7A-65B0-453F-AFD9-138413C50900}" type="parTrans" cxnId="{E14BAC14-7B98-4F43-93A0-E63625B9C8F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BD51B43-9C33-4A7F-8CB3-2749D8F6302F}" type="sibTrans" cxnId="{E14BAC14-7B98-4F43-93A0-E63625B9C8F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6ACC04A-CCEB-4C02-B61F-53FB2855FD9F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com</a:t>
          </a:r>
        </a:p>
      </dgm:t>
    </dgm:pt>
    <dgm:pt modelId="{549F8F50-2402-413E-9DFC-F63D43F4291F}" type="parTrans" cxnId="{C0EE2F4A-809E-4BAE-B3FE-9277C26AA4C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0AB48F3-29CF-4953-9915-E30497075A45}" type="sibTrans" cxnId="{C0EE2F4A-809E-4BAE-B3FE-9277C26AA4C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2A7810A-B64F-494B-84F0-2C07EFC1C20B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org</a:t>
          </a:r>
        </a:p>
      </dgm:t>
    </dgm:pt>
    <dgm:pt modelId="{8BDD0A8D-2E82-44BC-A90A-FE68C052FE06}" type="parTrans" cxnId="{26489C6B-AFE6-4F8A-B0EF-5C967918D4B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216C2BC-E9F6-4BD0-B7CD-075E0D8BAF78}" type="sibTrans" cxnId="{26489C6B-AFE6-4F8A-B0EF-5C967918D4B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82AABC8-CA0E-497C-9E69-5B8DB089A172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otterbein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3904683-FD8B-4720-B9BE-3BDA331ECA8E}" type="parTrans" cxnId="{BEE5E99B-98B9-48F3-865F-E812A43C1DF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68ECA77-E619-4381-8AA6-71F58776C4CA}" type="sibTrans" cxnId="{BEE5E99B-98B9-48F3-865F-E812A43C1DF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55DF87F-554E-4C4F-A73C-BDAB4BC6116C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mit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407E36A-A12F-478E-8F8D-DD10009DC6D5}" type="parTrans" cxnId="{6E2DA330-F272-4E85-B09C-0A327EE2D57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E5269BF-4158-433E-B285-740C40FD0225}" type="sibTrans" cxnId="{6E2DA330-F272-4E85-B09C-0A327EE2D57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70B0FCC4-DD69-40B8-8A48-D30891276AE0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microsoft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B56EAF85-6566-4C5E-A603-BD1F7012E70C}" type="parTrans" cxnId="{A83ACD9F-2673-49F1-9E6D-090533EC6FC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0FDB080-6355-4521-B6BF-1EE868C96206}" type="sibTrans" cxnId="{A83ACD9F-2673-49F1-9E6D-090533EC6FC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8AD63B4-6EA3-4DDC-A5F3-673E1FD173B9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amazon</a:t>
          </a:r>
        </a:p>
      </dgm:t>
    </dgm:pt>
    <dgm:pt modelId="{05BCF992-8930-4DC0-AD8C-9066D74D418E}" type="parTrans" cxnId="{0F820719-4C3E-4E2A-AC27-2620A4747A5F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DCC09A6-FEBF-48B1-9BCD-B06DDF083E40}" type="sibTrans" cxnId="{0F820719-4C3E-4E2A-AC27-2620A4747A5F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A7155C4-C1F5-4FA4-89E8-EF688BD90299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code</a:t>
          </a:r>
        </a:p>
      </dgm:t>
    </dgm:pt>
    <dgm:pt modelId="{848DD356-8D22-41A2-917D-F15B7B25C420}" type="parTrans" cxnId="{C129C7A3-D20C-476B-AE64-2ED4A166FFF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3ED0054-E111-46B1-8DEC-ACE24F79CE84}" type="sibTrans" cxnId="{C129C7A3-D20C-476B-AE64-2ED4A166FFF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F2FC3E4-E5EF-4A13-A199-B8AA089463D9}" type="pres">
      <dgm:prSet presAssocID="{F23E0972-D0D7-4399-960A-FEAF8711B0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D84991-FEDC-43E0-BD0F-40FBE4233ED1}" type="pres">
      <dgm:prSet presAssocID="{6A73E84F-A645-406F-A978-B18715B4589A}" presName="hierRoot1" presStyleCnt="0">
        <dgm:presLayoutVars>
          <dgm:hierBranch val="init"/>
        </dgm:presLayoutVars>
      </dgm:prSet>
      <dgm:spPr/>
    </dgm:pt>
    <dgm:pt modelId="{7C009BFB-E5F7-4FAF-A95A-1C775C5B9EB9}" type="pres">
      <dgm:prSet presAssocID="{6A73E84F-A645-406F-A978-B18715B4589A}" presName="rootComposite1" presStyleCnt="0"/>
      <dgm:spPr/>
    </dgm:pt>
    <dgm:pt modelId="{D4A5DA7F-FF64-4B43-A60D-4380988BC9AF}" type="pres">
      <dgm:prSet presAssocID="{6A73E84F-A645-406F-A978-B18715B4589A}" presName="rootText1" presStyleLbl="node0" presStyleIdx="0" presStyleCnt="1">
        <dgm:presLayoutVars>
          <dgm:chPref val="3"/>
        </dgm:presLayoutVars>
      </dgm:prSet>
      <dgm:spPr/>
    </dgm:pt>
    <dgm:pt modelId="{B4D5BA36-F4CE-4B0D-A484-A480ACF3BF72}" type="pres">
      <dgm:prSet presAssocID="{6A73E84F-A645-406F-A978-B18715B4589A}" presName="rootConnector1" presStyleLbl="node1" presStyleIdx="0" presStyleCnt="0"/>
      <dgm:spPr/>
    </dgm:pt>
    <dgm:pt modelId="{2C2CEE06-EA9A-4119-AA75-151FF227E923}" type="pres">
      <dgm:prSet presAssocID="{6A73E84F-A645-406F-A978-B18715B4589A}" presName="hierChild2" presStyleCnt="0"/>
      <dgm:spPr/>
    </dgm:pt>
    <dgm:pt modelId="{397C8EAA-3491-40A1-8E94-D4FDF3366465}" type="pres">
      <dgm:prSet presAssocID="{94BB9F7A-65B0-453F-AFD9-138413C50900}" presName="Name37" presStyleLbl="parChTrans1D2" presStyleIdx="0" presStyleCnt="3"/>
      <dgm:spPr/>
    </dgm:pt>
    <dgm:pt modelId="{FC6234F1-6FF4-4DE3-9575-B760812A7372}" type="pres">
      <dgm:prSet presAssocID="{1AEBC92C-B100-4F41-AD69-E47693619B3C}" presName="hierRoot2" presStyleCnt="0">
        <dgm:presLayoutVars>
          <dgm:hierBranch val="init"/>
        </dgm:presLayoutVars>
      </dgm:prSet>
      <dgm:spPr/>
    </dgm:pt>
    <dgm:pt modelId="{80DB48AA-CEC7-475C-A061-15ED88D10281}" type="pres">
      <dgm:prSet presAssocID="{1AEBC92C-B100-4F41-AD69-E47693619B3C}" presName="rootComposite" presStyleCnt="0"/>
      <dgm:spPr/>
    </dgm:pt>
    <dgm:pt modelId="{03EF9203-E123-449E-95D0-40ED44D2CDFE}" type="pres">
      <dgm:prSet presAssocID="{1AEBC92C-B100-4F41-AD69-E47693619B3C}" presName="rootText" presStyleLbl="node2" presStyleIdx="0" presStyleCnt="3">
        <dgm:presLayoutVars>
          <dgm:chPref val="3"/>
        </dgm:presLayoutVars>
      </dgm:prSet>
      <dgm:spPr/>
    </dgm:pt>
    <dgm:pt modelId="{296F5C44-F4E0-4118-8AB7-9D07C2852FD5}" type="pres">
      <dgm:prSet presAssocID="{1AEBC92C-B100-4F41-AD69-E47693619B3C}" presName="rootConnector" presStyleLbl="node2" presStyleIdx="0" presStyleCnt="3"/>
      <dgm:spPr/>
    </dgm:pt>
    <dgm:pt modelId="{132D1BC4-D552-4FE0-86FC-7ABB2F9D4B74}" type="pres">
      <dgm:prSet presAssocID="{1AEBC92C-B100-4F41-AD69-E47693619B3C}" presName="hierChild4" presStyleCnt="0"/>
      <dgm:spPr/>
    </dgm:pt>
    <dgm:pt modelId="{7104D535-9217-4BD0-A415-81A1B1A33FCB}" type="pres">
      <dgm:prSet presAssocID="{93904683-FD8B-4720-B9BE-3BDA331ECA8E}" presName="Name37" presStyleLbl="parChTrans1D3" presStyleIdx="0" presStyleCnt="5"/>
      <dgm:spPr/>
    </dgm:pt>
    <dgm:pt modelId="{5F08D182-DD38-486A-B073-BDD9285BA8CD}" type="pres">
      <dgm:prSet presAssocID="{582AABC8-CA0E-497C-9E69-5B8DB089A172}" presName="hierRoot2" presStyleCnt="0">
        <dgm:presLayoutVars>
          <dgm:hierBranch val="init"/>
        </dgm:presLayoutVars>
      </dgm:prSet>
      <dgm:spPr/>
    </dgm:pt>
    <dgm:pt modelId="{DC046C9D-A6D4-4657-B9D0-6375B90EE8C8}" type="pres">
      <dgm:prSet presAssocID="{582AABC8-CA0E-497C-9E69-5B8DB089A172}" presName="rootComposite" presStyleCnt="0"/>
      <dgm:spPr/>
    </dgm:pt>
    <dgm:pt modelId="{018F37D6-40A6-4DC3-B403-DDF6F36078C7}" type="pres">
      <dgm:prSet presAssocID="{582AABC8-CA0E-497C-9E69-5B8DB089A172}" presName="rootText" presStyleLbl="node3" presStyleIdx="0" presStyleCnt="5">
        <dgm:presLayoutVars>
          <dgm:chPref val="3"/>
        </dgm:presLayoutVars>
      </dgm:prSet>
      <dgm:spPr/>
    </dgm:pt>
    <dgm:pt modelId="{D79E4BE5-E191-416C-B220-A596831858B5}" type="pres">
      <dgm:prSet presAssocID="{582AABC8-CA0E-497C-9E69-5B8DB089A172}" presName="rootConnector" presStyleLbl="node3" presStyleIdx="0" presStyleCnt="5"/>
      <dgm:spPr/>
    </dgm:pt>
    <dgm:pt modelId="{0A2C14C1-58D5-42CB-9B87-33AFD7E6944B}" type="pres">
      <dgm:prSet presAssocID="{582AABC8-CA0E-497C-9E69-5B8DB089A172}" presName="hierChild4" presStyleCnt="0"/>
      <dgm:spPr/>
    </dgm:pt>
    <dgm:pt modelId="{22D896EB-A2D0-402A-905D-5A22B743CC4F}" type="pres">
      <dgm:prSet presAssocID="{582AABC8-CA0E-497C-9E69-5B8DB089A172}" presName="hierChild5" presStyleCnt="0"/>
      <dgm:spPr/>
    </dgm:pt>
    <dgm:pt modelId="{2A4801CC-8450-4062-A0CD-5DF7D7D91F58}" type="pres">
      <dgm:prSet presAssocID="{8407E36A-A12F-478E-8F8D-DD10009DC6D5}" presName="Name37" presStyleLbl="parChTrans1D3" presStyleIdx="1" presStyleCnt="5"/>
      <dgm:spPr/>
    </dgm:pt>
    <dgm:pt modelId="{430D21D3-12C7-48A8-8BC0-B360D59B5574}" type="pres">
      <dgm:prSet presAssocID="{C55DF87F-554E-4C4F-A73C-BDAB4BC6116C}" presName="hierRoot2" presStyleCnt="0">
        <dgm:presLayoutVars>
          <dgm:hierBranch val="init"/>
        </dgm:presLayoutVars>
      </dgm:prSet>
      <dgm:spPr/>
    </dgm:pt>
    <dgm:pt modelId="{D6B4044D-F263-4DE4-B8E0-B1CDA37D6430}" type="pres">
      <dgm:prSet presAssocID="{C55DF87F-554E-4C4F-A73C-BDAB4BC6116C}" presName="rootComposite" presStyleCnt="0"/>
      <dgm:spPr/>
    </dgm:pt>
    <dgm:pt modelId="{5433E5F5-6F52-4F6C-9045-EF2835FEF7A6}" type="pres">
      <dgm:prSet presAssocID="{C55DF87F-554E-4C4F-A73C-BDAB4BC6116C}" presName="rootText" presStyleLbl="node3" presStyleIdx="1" presStyleCnt="5">
        <dgm:presLayoutVars>
          <dgm:chPref val="3"/>
        </dgm:presLayoutVars>
      </dgm:prSet>
      <dgm:spPr/>
    </dgm:pt>
    <dgm:pt modelId="{5ACF04C9-E94E-47E1-A685-2539F0A344B6}" type="pres">
      <dgm:prSet presAssocID="{C55DF87F-554E-4C4F-A73C-BDAB4BC6116C}" presName="rootConnector" presStyleLbl="node3" presStyleIdx="1" presStyleCnt="5"/>
      <dgm:spPr/>
    </dgm:pt>
    <dgm:pt modelId="{85F1A638-8506-4EC5-B877-3E64DACDB011}" type="pres">
      <dgm:prSet presAssocID="{C55DF87F-554E-4C4F-A73C-BDAB4BC6116C}" presName="hierChild4" presStyleCnt="0"/>
      <dgm:spPr/>
    </dgm:pt>
    <dgm:pt modelId="{2FC39521-1ECD-44D2-AA50-AA4622FFD868}" type="pres">
      <dgm:prSet presAssocID="{C55DF87F-554E-4C4F-A73C-BDAB4BC6116C}" presName="hierChild5" presStyleCnt="0"/>
      <dgm:spPr/>
    </dgm:pt>
    <dgm:pt modelId="{B2BC6B7D-7965-4F35-AD87-6C27B37FE0DC}" type="pres">
      <dgm:prSet presAssocID="{1AEBC92C-B100-4F41-AD69-E47693619B3C}" presName="hierChild5" presStyleCnt="0"/>
      <dgm:spPr/>
    </dgm:pt>
    <dgm:pt modelId="{9E7AB996-CB3F-4C91-BD01-7D365892BFBF}" type="pres">
      <dgm:prSet presAssocID="{549F8F50-2402-413E-9DFC-F63D43F4291F}" presName="Name37" presStyleLbl="parChTrans1D2" presStyleIdx="1" presStyleCnt="3"/>
      <dgm:spPr/>
    </dgm:pt>
    <dgm:pt modelId="{2E40F8E7-1E23-429D-B3C8-AB4FA7161A3F}" type="pres">
      <dgm:prSet presAssocID="{06ACC04A-CCEB-4C02-B61F-53FB2855FD9F}" presName="hierRoot2" presStyleCnt="0">
        <dgm:presLayoutVars>
          <dgm:hierBranch val="init"/>
        </dgm:presLayoutVars>
      </dgm:prSet>
      <dgm:spPr/>
    </dgm:pt>
    <dgm:pt modelId="{68812A4A-8469-4C81-8994-51CEEACD8BE6}" type="pres">
      <dgm:prSet presAssocID="{06ACC04A-CCEB-4C02-B61F-53FB2855FD9F}" presName="rootComposite" presStyleCnt="0"/>
      <dgm:spPr/>
    </dgm:pt>
    <dgm:pt modelId="{4513E67F-3F3A-4911-B17A-D799DD8828A4}" type="pres">
      <dgm:prSet presAssocID="{06ACC04A-CCEB-4C02-B61F-53FB2855FD9F}" presName="rootText" presStyleLbl="node2" presStyleIdx="1" presStyleCnt="3">
        <dgm:presLayoutVars>
          <dgm:chPref val="3"/>
        </dgm:presLayoutVars>
      </dgm:prSet>
      <dgm:spPr/>
    </dgm:pt>
    <dgm:pt modelId="{3F751739-1410-4F45-9FC1-96616CE2DB5C}" type="pres">
      <dgm:prSet presAssocID="{06ACC04A-CCEB-4C02-B61F-53FB2855FD9F}" presName="rootConnector" presStyleLbl="node2" presStyleIdx="1" presStyleCnt="3"/>
      <dgm:spPr/>
    </dgm:pt>
    <dgm:pt modelId="{16520A50-2F73-4ED8-8BC4-21F539D82B8D}" type="pres">
      <dgm:prSet presAssocID="{06ACC04A-CCEB-4C02-B61F-53FB2855FD9F}" presName="hierChild4" presStyleCnt="0"/>
      <dgm:spPr/>
    </dgm:pt>
    <dgm:pt modelId="{6EFF9D22-654B-44AF-BF10-5EAFBD9F8E13}" type="pres">
      <dgm:prSet presAssocID="{B56EAF85-6566-4C5E-A603-BD1F7012E70C}" presName="Name37" presStyleLbl="parChTrans1D3" presStyleIdx="2" presStyleCnt="5"/>
      <dgm:spPr/>
    </dgm:pt>
    <dgm:pt modelId="{45C7CBC1-E03C-4567-BEFA-3E8319D27A27}" type="pres">
      <dgm:prSet presAssocID="{70B0FCC4-DD69-40B8-8A48-D30891276AE0}" presName="hierRoot2" presStyleCnt="0">
        <dgm:presLayoutVars>
          <dgm:hierBranch val="init"/>
        </dgm:presLayoutVars>
      </dgm:prSet>
      <dgm:spPr/>
    </dgm:pt>
    <dgm:pt modelId="{F3937E7E-B186-4A00-B6FD-6C382ACD8B6B}" type="pres">
      <dgm:prSet presAssocID="{70B0FCC4-DD69-40B8-8A48-D30891276AE0}" presName="rootComposite" presStyleCnt="0"/>
      <dgm:spPr/>
    </dgm:pt>
    <dgm:pt modelId="{517A2E8B-97B6-4E7E-873A-E789EE7CD24A}" type="pres">
      <dgm:prSet presAssocID="{70B0FCC4-DD69-40B8-8A48-D30891276AE0}" presName="rootText" presStyleLbl="node3" presStyleIdx="2" presStyleCnt="5">
        <dgm:presLayoutVars>
          <dgm:chPref val="3"/>
        </dgm:presLayoutVars>
      </dgm:prSet>
      <dgm:spPr/>
    </dgm:pt>
    <dgm:pt modelId="{5B2D69E1-3BFF-4D5F-96ED-8114DC72DCDC}" type="pres">
      <dgm:prSet presAssocID="{70B0FCC4-DD69-40B8-8A48-D30891276AE0}" presName="rootConnector" presStyleLbl="node3" presStyleIdx="2" presStyleCnt="5"/>
      <dgm:spPr/>
    </dgm:pt>
    <dgm:pt modelId="{2F80F6CC-5302-42C9-B7EA-7CA7E2191C9C}" type="pres">
      <dgm:prSet presAssocID="{70B0FCC4-DD69-40B8-8A48-D30891276AE0}" presName="hierChild4" presStyleCnt="0"/>
      <dgm:spPr/>
    </dgm:pt>
    <dgm:pt modelId="{A8991483-6FAB-4CC3-AB66-F1DF26530AFA}" type="pres">
      <dgm:prSet presAssocID="{70B0FCC4-DD69-40B8-8A48-D30891276AE0}" presName="hierChild5" presStyleCnt="0"/>
      <dgm:spPr/>
    </dgm:pt>
    <dgm:pt modelId="{4F9A9C7C-D14F-4AF6-92AC-042851AB84B0}" type="pres">
      <dgm:prSet presAssocID="{05BCF992-8930-4DC0-AD8C-9066D74D418E}" presName="Name37" presStyleLbl="parChTrans1D3" presStyleIdx="3" presStyleCnt="5"/>
      <dgm:spPr/>
    </dgm:pt>
    <dgm:pt modelId="{B6517AC6-0147-4F50-AE27-0535EC5E1D41}" type="pres">
      <dgm:prSet presAssocID="{68AD63B4-6EA3-4DDC-A5F3-673E1FD173B9}" presName="hierRoot2" presStyleCnt="0">
        <dgm:presLayoutVars>
          <dgm:hierBranch val="init"/>
        </dgm:presLayoutVars>
      </dgm:prSet>
      <dgm:spPr/>
    </dgm:pt>
    <dgm:pt modelId="{BA8B3417-580C-42D9-9F48-CF38F2F947F2}" type="pres">
      <dgm:prSet presAssocID="{68AD63B4-6EA3-4DDC-A5F3-673E1FD173B9}" presName="rootComposite" presStyleCnt="0"/>
      <dgm:spPr/>
    </dgm:pt>
    <dgm:pt modelId="{3A0EDCBD-98C8-46F5-9B50-824834A0537D}" type="pres">
      <dgm:prSet presAssocID="{68AD63B4-6EA3-4DDC-A5F3-673E1FD173B9}" presName="rootText" presStyleLbl="node3" presStyleIdx="3" presStyleCnt="5">
        <dgm:presLayoutVars>
          <dgm:chPref val="3"/>
        </dgm:presLayoutVars>
      </dgm:prSet>
      <dgm:spPr/>
    </dgm:pt>
    <dgm:pt modelId="{F240FFD6-0BD1-4FCD-BDD8-329953CD49D7}" type="pres">
      <dgm:prSet presAssocID="{68AD63B4-6EA3-4DDC-A5F3-673E1FD173B9}" presName="rootConnector" presStyleLbl="node3" presStyleIdx="3" presStyleCnt="5"/>
      <dgm:spPr/>
    </dgm:pt>
    <dgm:pt modelId="{C6708274-323C-49AC-A7FD-94A54CC792AC}" type="pres">
      <dgm:prSet presAssocID="{68AD63B4-6EA3-4DDC-A5F3-673E1FD173B9}" presName="hierChild4" presStyleCnt="0"/>
      <dgm:spPr/>
    </dgm:pt>
    <dgm:pt modelId="{02994F2C-5DAA-4499-A61A-3B4F1A478A88}" type="pres">
      <dgm:prSet presAssocID="{68AD63B4-6EA3-4DDC-A5F3-673E1FD173B9}" presName="hierChild5" presStyleCnt="0"/>
      <dgm:spPr/>
    </dgm:pt>
    <dgm:pt modelId="{D101FF32-499B-43F7-B099-AB75C8A4D2CE}" type="pres">
      <dgm:prSet presAssocID="{06ACC04A-CCEB-4C02-B61F-53FB2855FD9F}" presName="hierChild5" presStyleCnt="0"/>
      <dgm:spPr/>
    </dgm:pt>
    <dgm:pt modelId="{43E80FBD-2CC9-49EB-88B6-84368F74B98E}" type="pres">
      <dgm:prSet presAssocID="{8BDD0A8D-2E82-44BC-A90A-FE68C052FE06}" presName="Name37" presStyleLbl="parChTrans1D2" presStyleIdx="2" presStyleCnt="3"/>
      <dgm:spPr/>
    </dgm:pt>
    <dgm:pt modelId="{88636340-D172-4D78-B6EE-A06AD613973D}" type="pres">
      <dgm:prSet presAssocID="{A2A7810A-B64F-494B-84F0-2C07EFC1C20B}" presName="hierRoot2" presStyleCnt="0">
        <dgm:presLayoutVars>
          <dgm:hierBranch val="init"/>
        </dgm:presLayoutVars>
      </dgm:prSet>
      <dgm:spPr/>
    </dgm:pt>
    <dgm:pt modelId="{5F874FBB-4955-470C-A207-85A0950F1138}" type="pres">
      <dgm:prSet presAssocID="{A2A7810A-B64F-494B-84F0-2C07EFC1C20B}" presName="rootComposite" presStyleCnt="0"/>
      <dgm:spPr/>
    </dgm:pt>
    <dgm:pt modelId="{719EF654-CF5E-4F4B-A10C-24140ED613DD}" type="pres">
      <dgm:prSet presAssocID="{A2A7810A-B64F-494B-84F0-2C07EFC1C20B}" presName="rootText" presStyleLbl="node2" presStyleIdx="2" presStyleCnt="3">
        <dgm:presLayoutVars>
          <dgm:chPref val="3"/>
        </dgm:presLayoutVars>
      </dgm:prSet>
      <dgm:spPr/>
    </dgm:pt>
    <dgm:pt modelId="{6FF2B9AA-A276-446B-843A-D37DEF42E8BC}" type="pres">
      <dgm:prSet presAssocID="{A2A7810A-B64F-494B-84F0-2C07EFC1C20B}" presName="rootConnector" presStyleLbl="node2" presStyleIdx="2" presStyleCnt="3"/>
      <dgm:spPr/>
    </dgm:pt>
    <dgm:pt modelId="{73A5F13E-BEB0-421D-8924-201AEACA4C6E}" type="pres">
      <dgm:prSet presAssocID="{A2A7810A-B64F-494B-84F0-2C07EFC1C20B}" presName="hierChild4" presStyleCnt="0"/>
      <dgm:spPr/>
    </dgm:pt>
    <dgm:pt modelId="{BBBFE583-2FE1-49E9-97CE-08F19ADCA510}" type="pres">
      <dgm:prSet presAssocID="{848DD356-8D22-41A2-917D-F15B7B25C420}" presName="Name37" presStyleLbl="parChTrans1D3" presStyleIdx="4" presStyleCnt="5"/>
      <dgm:spPr/>
    </dgm:pt>
    <dgm:pt modelId="{91801F80-54CD-4F26-9D7E-C122A41A526F}" type="pres">
      <dgm:prSet presAssocID="{FA7155C4-C1F5-4FA4-89E8-EF688BD90299}" presName="hierRoot2" presStyleCnt="0">
        <dgm:presLayoutVars>
          <dgm:hierBranch val="init"/>
        </dgm:presLayoutVars>
      </dgm:prSet>
      <dgm:spPr/>
    </dgm:pt>
    <dgm:pt modelId="{DF03A383-ABF4-4D3E-B322-EDD3E3469628}" type="pres">
      <dgm:prSet presAssocID="{FA7155C4-C1F5-4FA4-89E8-EF688BD90299}" presName="rootComposite" presStyleCnt="0"/>
      <dgm:spPr/>
    </dgm:pt>
    <dgm:pt modelId="{AA46DB67-644C-4C75-885F-FC49EA8C0AFD}" type="pres">
      <dgm:prSet presAssocID="{FA7155C4-C1F5-4FA4-89E8-EF688BD90299}" presName="rootText" presStyleLbl="node3" presStyleIdx="4" presStyleCnt="5">
        <dgm:presLayoutVars>
          <dgm:chPref val="3"/>
        </dgm:presLayoutVars>
      </dgm:prSet>
      <dgm:spPr/>
    </dgm:pt>
    <dgm:pt modelId="{73933BEA-16C8-4F09-A4DE-E895830F8BE3}" type="pres">
      <dgm:prSet presAssocID="{FA7155C4-C1F5-4FA4-89E8-EF688BD90299}" presName="rootConnector" presStyleLbl="node3" presStyleIdx="4" presStyleCnt="5"/>
      <dgm:spPr/>
    </dgm:pt>
    <dgm:pt modelId="{8F890386-F88F-4B32-BC94-F298AF55C7E9}" type="pres">
      <dgm:prSet presAssocID="{FA7155C4-C1F5-4FA4-89E8-EF688BD90299}" presName="hierChild4" presStyleCnt="0"/>
      <dgm:spPr/>
    </dgm:pt>
    <dgm:pt modelId="{9CB0D9F0-486F-4E4F-903B-F47C0CC9046E}" type="pres">
      <dgm:prSet presAssocID="{FA7155C4-C1F5-4FA4-89E8-EF688BD90299}" presName="hierChild5" presStyleCnt="0"/>
      <dgm:spPr/>
    </dgm:pt>
    <dgm:pt modelId="{E0FA8972-DF7B-4360-8A33-D7A81F9D76FF}" type="pres">
      <dgm:prSet presAssocID="{A2A7810A-B64F-494B-84F0-2C07EFC1C20B}" presName="hierChild5" presStyleCnt="0"/>
      <dgm:spPr/>
    </dgm:pt>
    <dgm:pt modelId="{2B71BF9C-C48E-483F-8CFC-6D695D4CD4F7}" type="pres">
      <dgm:prSet presAssocID="{6A73E84F-A645-406F-A978-B18715B4589A}" presName="hierChild3" presStyleCnt="0"/>
      <dgm:spPr/>
    </dgm:pt>
  </dgm:ptLst>
  <dgm:cxnLst>
    <dgm:cxn modelId="{F433D002-B352-44E6-AC59-1B8C92D5A922}" type="presOf" srcId="{05BCF992-8930-4DC0-AD8C-9066D74D418E}" destId="{4F9A9C7C-D14F-4AF6-92AC-042851AB84B0}" srcOrd="0" destOrd="0" presId="urn:microsoft.com/office/officeart/2005/8/layout/orgChart1"/>
    <dgm:cxn modelId="{5C3B8203-E704-4EC6-9FAD-429D93982CE7}" type="presOf" srcId="{93904683-FD8B-4720-B9BE-3BDA331ECA8E}" destId="{7104D535-9217-4BD0-A415-81A1B1A33FCB}" srcOrd="0" destOrd="0" presId="urn:microsoft.com/office/officeart/2005/8/layout/orgChart1"/>
    <dgm:cxn modelId="{8EEE4608-31D1-4756-9917-631B57070EE9}" type="presOf" srcId="{582AABC8-CA0E-497C-9E69-5B8DB089A172}" destId="{018F37D6-40A6-4DC3-B403-DDF6F36078C7}" srcOrd="0" destOrd="0" presId="urn:microsoft.com/office/officeart/2005/8/layout/orgChart1"/>
    <dgm:cxn modelId="{6A8DBC08-E0A7-487B-9F27-71B4913A9C5A}" type="presOf" srcId="{FA7155C4-C1F5-4FA4-89E8-EF688BD90299}" destId="{73933BEA-16C8-4F09-A4DE-E895830F8BE3}" srcOrd="1" destOrd="0" presId="urn:microsoft.com/office/officeart/2005/8/layout/orgChart1"/>
    <dgm:cxn modelId="{E14BAC14-7B98-4F43-93A0-E63625B9C8F2}" srcId="{6A73E84F-A645-406F-A978-B18715B4589A}" destId="{1AEBC92C-B100-4F41-AD69-E47693619B3C}" srcOrd="0" destOrd="0" parTransId="{94BB9F7A-65B0-453F-AFD9-138413C50900}" sibTransId="{3BD51B43-9C33-4A7F-8CB3-2749D8F6302F}"/>
    <dgm:cxn modelId="{0F820719-4C3E-4E2A-AC27-2620A4747A5F}" srcId="{06ACC04A-CCEB-4C02-B61F-53FB2855FD9F}" destId="{68AD63B4-6EA3-4DDC-A5F3-673E1FD173B9}" srcOrd="1" destOrd="0" parTransId="{05BCF992-8930-4DC0-AD8C-9066D74D418E}" sibTransId="{2DCC09A6-FEBF-48B1-9BCD-B06DDF083E40}"/>
    <dgm:cxn modelId="{BD671D1F-6C07-4F76-91F7-D7FA6F198834}" srcId="{F23E0972-D0D7-4399-960A-FEAF8711B0CD}" destId="{6A73E84F-A645-406F-A978-B18715B4589A}" srcOrd="0" destOrd="0" parTransId="{4A832281-D4DE-431B-8D69-8795B8107B8B}" sibTransId="{153BD0F5-8268-467A-847B-3FE383CD3B3D}"/>
    <dgm:cxn modelId="{D0B0E124-A212-4CCB-82B5-1B87FCC48D9F}" type="presOf" srcId="{68AD63B4-6EA3-4DDC-A5F3-673E1FD173B9}" destId="{F240FFD6-0BD1-4FCD-BDD8-329953CD49D7}" srcOrd="1" destOrd="0" presId="urn:microsoft.com/office/officeart/2005/8/layout/orgChart1"/>
    <dgm:cxn modelId="{312C5028-5E7E-4C42-9CF8-0BE70EEBF162}" type="presOf" srcId="{F23E0972-D0D7-4399-960A-FEAF8711B0CD}" destId="{6F2FC3E4-E5EF-4A13-A199-B8AA089463D9}" srcOrd="0" destOrd="0" presId="urn:microsoft.com/office/officeart/2005/8/layout/orgChart1"/>
    <dgm:cxn modelId="{27608E2F-61FC-4F55-8836-0F910BC482E9}" type="presOf" srcId="{68AD63B4-6EA3-4DDC-A5F3-673E1FD173B9}" destId="{3A0EDCBD-98C8-46F5-9B50-824834A0537D}" srcOrd="0" destOrd="0" presId="urn:microsoft.com/office/officeart/2005/8/layout/orgChart1"/>
    <dgm:cxn modelId="{6E2DA330-F272-4E85-B09C-0A327EE2D57E}" srcId="{1AEBC92C-B100-4F41-AD69-E47693619B3C}" destId="{C55DF87F-554E-4C4F-A73C-BDAB4BC6116C}" srcOrd="1" destOrd="0" parTransId="{8407E36A-A12F-478E-8F8D-DD10009DC6D5}" sibTransId="{3E5269BF-4158-433E-B285-740C40FD0225}"/>
    <dgm:cxn modelId="{CFF95439-795C-44CD-8B86-290CEE055308}" type="presOf" srcId="{A2A7810A-B64F-494B-84F0-2C07EFC1C20B}" destId="{719EF654-CF5E-4F4B-A10C-24140ED613DD}" srcOrd="0" destOrd="0" presId="urn:microsoft.com/office/officeart/2005/8/layout/orgChart1"/>
    <dgm:cxn modelId="{6DABFC5B-1AD8-411B-91E1-0219B3FEFC13}" type="presOf" srcId="{6A73E84F-A645-406F-A978-B18715B4589A}" destId="{D4A5DA7F-FF64-4B43-A60D-4380988BC9AF}" srcOrd="0" destOrd="0" presId="urn:microsoft.com/office/officeart/2005/8/layout/orgChart1"/>
    <dgm:cxn modelId="{CA90E146-FEB5-4ADA-8971-2823BC765C22}" type="presOf" srcId="{848DD356-8D22-41A2-917D-F15B7B25C420}" destId="{BBBFE583-2FE1-49E9-97CE-08F19ADCA510}" srcOrd="0" destOrd="0" presId="urn:microsoft.com/office/officeart/2005/8/layout/orgChart1"/>
    <dgm:cxn modelId="{C334DA68-E869-4D42-B56C-12338B7424CC}" type="presOf" srcId="{1AEBC92C-B100-4F41-AD69-E47693619B3C}" destId="{296F5C44-F4E0-4118-8AB7-9D07C2852FD5}" srcOrd="1" destOrd="0" presId="urn:microsoft.com/office/officeart/2005/8/layout/orgChart1"/>
    <dgm:cxn modelId="{C0EE2F4A-809E-4BAE-B3FE-9277C26AA4C8}" srcId="{6A73E84F-A645-406F-A978-B18715B4589A}" destId="{06ACC04A-CCEB-4C02-B61F-53FB2855FD9F}" srcOrd="1" destOrd="0" parTransId="{549F8F50-2402-413E-9DFC-F63D43F4291F}" sibTransId="{F0AB48F3-29CF-4953-9915-E30497075A45}"/>
    <dgm:cxn modelId="{26489C6B-AFE6-4F8A-B0EF-5C967918D4B2}" srcId="{6A73E84F-A645-406F-A978-B18715B4589A}" destId="{A2A7810A-B64F-494B-84F0-2C07EFC1C20B}" srcOrd="2" destOrd="0" parTransId="{8BDD0A8D-2E82-44BC-A90A-FE68C052FE06}" sibTransId="{A216C2BC-E9F6-4BD0-B7CD-075E0D8BAF78}"/>
    <dgm:cxn modelId="{241FD56B-5E7B-4385-8F56-3DB1F3D98CCE}" type="presOf" srcId="{8BDD0A8D-2E82-44BC-A90A-FE68C052FE06}" destId="{43E80FBD-2CC9-49EB-88B6-84368F74B98E}" srcOrd="0" destOrd="0" presId="urn:microsoft.com/office/officeart/2005/8/layout/orgChart1"/>
    <dgm:cxn modelId="{B71B1D71-16BC-4AFA-BB0D-4FBFD88CA446}" type="presOf" srcId="{C55DF87F-554E-4C4F-A73C-BDAB4BC6116C}" destId="{5433E5F5-6F52-4F6C-9045-EF2835FEF7A6}" srcOrd="0" destOrd="0" presId="urn:microsoft.com/office/officeart/2005/8/layout/orgChart1"/>
    <dgm:cxn modelId="{0886717D-C972-459E-A74A-CA9A1A9A0DFD}" type="presOf" srcId="{94BB9F7A-65B0-453F-AFD9-138413C50900}" destId="{397C8EAA-3491-40A1-8E94-D4FDF3366465}" srcOrd="0" destOrd="0" presId="urn:microsoft.com/office/officeart/2005/8/layout/orgChart1"/>
    <dgm:cxn modelId="{27784E80-E40A-4034-B4C4-6C3DCDD7A85B}" type="presOf" srcId="{6A73E84F-A645-406F-A978-B18715B4589A}" destId="{B4D5BA36-F4CE-4B0D-A484-A480ACF3BF72}" srcOrd="1" destOrd="0" presId="urn:microsoft.com/office/officeart/2005/8/layout/orgChart1"/>
    <dgm:cxn modelId="{A867E09B-798C-41D5-A225-017B19DEAE5B}" type="presOf" srcId="{549F8F50-2402-413E-9DFC-F63D43F4291F}" destId="{9E7AB996-CB3F-4C91-BD01-7D365892BFBF}" srcOrd="0" destOrd="0" presId="urn:microsoft.com/office/officeart/2005/8/layout/orgChart1"/>
    <dgm:cxn modelId="{BEE5E99B-98B9-48F3-865F-E812A43C1DFE}" srcId="{1AEBC92C-B100-4F41-AD69-E47693619B3C}" destId="{582AABC8-CA0E-497C-9E69-5B8DB089A172}" srcOrd="0" destOrd="0" parTransId="{93904683-FD8B-4720-B9BE-3BDA331ECA8E}" sibTransId="{168ECA77-E619-4381-8AA6-71F58776C4CA}"/>
    <dgm:cxn modelId="{0A24C49C-35DB-4971-8491-E1167E8DC89C}" type="presOf" srcId="{C55DF87F-554E-4C4F-A73C-BDAB4BC6116C}" destId="{5ACF04C9-E94E-47E1-A685-2539F0A344B6}" srcOrd="1" destOrd="0" presId="urn:microsoft.com/office/officeart/2005/8/layout/orgChart1"/>
    <dgm:cxn modelId="{A83ACD9F-2673-49F1-9E6D-090533EC6FC4}" srcId="{06ACC04A-CCEB-4C02-B61F-53FB2855FD9F}" destId="{70B0FCC4-DD69-40B8-8A48-D30891276AE0}" srcOrd="0" destOrd="0" parTransId="{B56EAF85-6566-4C5E-A603-BD1F7012E70C}" sibTransId="{C0FDB080-6355-4521-B6BF-1EE868C96206}"/>
    <dgm:cxn modelId="{4B5DCFA2-9EC0-4950-A132-C1D1053FA0A3}" type="presOf" srcId="{8407E36A-A12F-478E-8F8D-DD10009DC6D5}" destId="{2A4801CC-8450-4062-A0CD-5DF7D7D91F58}" srcOrd="0" destOrd="0" presId="urn:microsoft.com/office/officeart/2005/8/layout/orgChart1"/>
    <dgm:cxn modelId="{C129C7A3-D20C-476B-AE64-2ED4A166FFF8}" srcId="{A2A7810A-B64F-494B-84F0-2C07EFC1C20B}" destId="{FA7155C4-C1F5-4FA4-89E8-EF688BD90299}" srcOrd="0" destOrd="0" parTransId="{848DD356-8D22-41A2-917D-F15B7B25C420}" sibTransId="{83ED0054-E111-46B1-8DEC-ACE24F79CE84}"/>
    <dgm:cxn modelId="{F00711B7-39F1-4DAB-9F66-5CC2E4F9A88F}" type="presOf" srcId="{06ACC04A-CCEB-4C02-B61F-53FB2855FD9F}" destId="{4513E67F-3F3A-4911-B17A-D799DD8828A4}" srcOrd="0" destOrd="0" presId="urn:microsoft.com/office/officeart/2005/8/layout/orgChart1"/>
    <dgm:cxn modelId="{456BCCBF-6031-4AFB-8326-628EA03271EA}" type="presOf" srcId="{70B0FCC4-DD69-40B8-8A48-D30891276AE0}" destId="{517A2E8B-97B6-4E7E-873A-E789EE7CD24A}" srcOrd="0" destOrd="0" presId="urn:microsoft.com/office/officeart/2005/8/layout/orgChart1"/>
    <dgm:cxn modelId="{071793CA-3955-4B67-9B16-4A7374D438FB}" type="presOf" srcId="{06ACC04A-CCEB-4C02-B61F-53FB2855FD9F}" destId="{3F751739-1410-4F45-9FC1-96616CE2DB5C}" srcOrd="1" destOrd="0" presId="urn:microsoft.com/office/officeart/2005/8/layout/orgChart1"/>
    <dgm:cxn modelId="{A9550EDE-268B-4B0F-9F55-CD87447FDF17}" type="presOf" srcId="{FA7155C4-C1F5-4FA4-89E8-EF688BD90299}" destId="{AA46DB67-644C-4C75-885F-FC49EA8C0AFD}" srcOrd="0" destOrd="0" presId="urn:microsoft.com/office/officeart/2005/8/layout/orgChart1"/>
    <dgm:cxn modelId="{941681DF-1FDC-43CA-BE01-7E39877878A4}" type="presOf" srcId="{70B0FCC4-DD69-40B8-8A48-D30891276AE0}" destId="{5B2D69E1-3BFF-4D5F-96ED-8114DC72DCDC}" srcOrd="1" destOrd="0" presId="urn:microsoft.com/office/officeart/2005/8/layout/orgChart1"/>
    <dgm:cxn modelId="{6CA72EF0-CDE9-4BD7-9EED-4FA9AAC28013}" type="presOf" srcId="{B56EAF85-6566-4C5E-A603-BD1F7012E70C}" destId="{6EFF9D22-654B-44AF-BF10-5EAFBD9F8E13}" srcOrd="0" destOrd="0" presId="urn:microsoft.com/office/officeart/2005/8/layout/orgChart1"/>
    <dgm:cxn modelId="{096EE2F8-51B3-4936-948F-64391222D52D}" type="presOf" srcId="{1AEBC92C-B100-4F41-AD69-E47693619B3C}" destId="{03EF9203-E123-449E-95D0-40ED44D2CDFE}" srcOrd="0" destOrd="0" presId="urn:microsoft.com/office/officeart/2005/8/layout/orgChart1"/>
    <dgm:cxn modelId="{538100FA-BD1C-43BD-A802-1FAFB9EA70C7}" type="presOf" srcId="{582AABC8-CA0E-497C-9E69-5B8DB089A172}" destId="{D79E4BE5-E191-416C-B220-A596831858B5}" srcOrd="1" destOrd="0" presId="urn:microsoft.com/office/officeart/2005/8/layout/orgChart1"/>
    <dgm:cxn modelId="{8C0425FD-350F-4C24-8906-C0B7493A93BD}" type="presOf" srcId="{A2A7810A-B64F-494B-84F0-2C07EFC1C20B}" destId="{6FF2B9AA-A276-446B-843A-D37DEF42E8BC}" srcOrd="1" destOrd="0" presId="urn:microsoft.com/office/officeart/2005/8/layout/orgChart1"/>
    <dgm:cxn modelId="{17BAD5D5-CE03-4A30-80D3-5832BBFB9C95}" type="presParOf" srcId="{6F2FC3E4-E5EF-4A13-A199-B8AA089463D9}" destId="{7DD84991-FEDC-43E0-BD0F-40FBE4233ED1}" srcOrd="0" destOrd="0" presId="urn:microsoft.com/office/officeart/2005/8/layout/orgChart1"/>
    <dgm:cxn modelId="{114506DA-4D2E-42D1-8BC8-AAEFA373F05E}" type="presParOf" srcId="{7DD84991-FEDC-43E0-BD0F-40FBE4233ED1}" destId="{7C009BFB-E5F7-4FAF-A95A-1C775C5B9EB9}" srcOrd="0" destOrd="0" presId="urn:microsoft.com/office/officeart/2005/8/layout/orgChart1"/>
    <dgm:cxn modelId="{0E919411-FF92-47E7-8B98-CE05F937A7E3}" type="presParOf" srcId="{7C009BFB-E5F7-4FAF-A95A-1C775C5B9EB9}" destId="{D4A5DA7F-FF64-4B43-A60D-4380988BC9AF}" srcOrd="0" destOrd="0" presId="urn:microsoft.com/office/officeart/2005/8/layout/orgChart1"/>
    <dgm:cxn modelId="{6B1E1709-FFE0-4FD3-8DB6-729C892A6DDF}" type="presParOf" srcId="{7C009BFB-E5F7-4FAF-A95A-1C775C5B9EB9}" destId="{B4D5BA36-F4CE-4B0D-A484-A480ACF3BF72}" srcOrd="1" destOrd="0" presId="urn:microsoft.com/office/officeart/2005/8/layout/orgChart1"/>
    <dgm:cxn modelId="{06DBFC08-25EE-4CF8-B943-51C4C1966BF9}" type="presParOf" srcId="{7DD84991-FEDC-43E0-BD0F-40FBE4233ED1}" destId="{2C2CEE06-EA9A-4119-AA75-151FF227E923}" srcOrd="1" destOrd="0" presId="urn:microsoft.com/office/officeart/2005/8/layout/orgChart1"/>
    <dgm:cxn modelId="{03ABFB1C-7B89-4265-8EFF-ED2E742F6473}" type="presParOf" srcId="{2C2CEE06-EA9A-4119-AA75-151FF227E923}" destId="{397C8EAA-3491-40A1-8E94-D4FDF3366465}" srcOrd="0" destOrd="0" presId="urn:microsoft.com/office/officeart/2005/8/layout/orgChart1"/>
    <dgm:cxn modelId="{36E7C517-6460-49EB-9EDB-4F1CC404EB49}" type="presParOf" srcId="{2C2CEE06-EA9A-4119-AA75-151FF227E923}" destId="{FC6234F1-6FF4-4DE3-9575-B760812A7372}" srcOrd="1" destOrd="0" presId="urn:microsoft.com/office/officeart/2005/8/layout/orgChart1"/>
    <dgm:cxn modelId="{03540C29-41A4-4AC4-A1BC-981F513C903C}" type="presParOf" srcId="{FC6234F1-6FF4-4DE3-9575-B760812A7372}" destId="{80DB48AA-CEC7-475C-A061-15ED88D10281}" srcOrd="0" destOrd="0" presId="urn:microsoft.com/office/officeart/2005/8/layout/orgChart1"/>
    <dgm:cxn modelId="{E3206FC0-EF39-4F79-A4F3-3C3CF2004C2E}" type="presParOf" srcId="{80DB48AA-CEC7-475C-A061-15ED88D10281}" destId="{03EF9203-E123-449E-95D0-40ED44D2CDFE}" srcOrd="0" destOrd="0" presId="urn:microsoft.com/office/officeart/2005/8/layout/orgChart1"/>
    <dgm:cxn modelId="{3D0FD4B6-4C82-49DC-92E7-C34DF5353D41}" type="presParOf" srcId="{80DB48AA-CEC7-475C-A061-15ED88D10281}" destId="{296F5C44-F4E0-4118-8AB7-9D07C2852FD5}" srcOrd="1" destOrd="0" presId="urn:microsoft.com/office/officeart/2005/8/layout/orgChart1"/>
    <dgm:cxn modelId="{511F4B47-6391-4FFB-8FBC-E4D2C9445297}" type="presParOf" srcId="{FC6234F1-6FF4-4DE3-9575-B760812A7372}" destId="{132D1BC4-D552-4FE0-86FC-7ABB2F9D4B74}" srcOrd="1" destOrd="0" presId="urn:microsoft.com/office/officeart/2005/8/layout/orgChart1"/>
    <dgm:cxn modelId="{C9F6D865-8032-4ECA-B229-B0B9DAB0C3CC}" type="presParOf" srcId="{132D1BC4-D552-4FE0-86FC-7ABB2F9D4B74}" destId="{7104D535-9217-4BD0-A415-81A1B1A33FCB}" srcOrd="0" destOrd="0" presId="urn:microsoft.com/office/officeart/2005/8/layout/orgChart1"/>
    <dgm:cxn modelId="{79D09A46-BE09-4E79-9D73-8D9B0FFDFC5C}" type="presParOf" srcId="{132D1BC4-D552-4FE0-86FC-7ABB2F9D4B74}" destId="{5F08D182-DD38-486A-B073-BDD9285BA8CD}" srcOrd="1" destOrd="0" presId="urn:microsoft.com/office/officeart/2005/8/layout/orgChart1"/>
    <dgm:cxn modelId="{690FF4FF-3961-4A61-9F44-4677CF8B1995}" type="presParOf" srcId="{5F08D182-DD38-486A-B073-BDD9285BA8CD}" destId="{DC046C9D-A6D4-4657-B9D0-6375B90EE8C8}" srcOrd="0" destOrd="0" presId="urn:microsoft.com/office/officeart/2005/8/layout/orgChart1"/>
    <dgm:cxn modelId="{A4D02046-B42F-4AE2-96D8-923F53BBC52E}" type="presParOf" srcId="{DC046C9D-A6D4-4657-B9D0-6375B90EE8C8}" destId="{018F37D6-40A6-4DC3-B403-DDF6F36078C7}" srcOrd="0" destOrd="0" presId="urn:microsoft.com/office/officeart/2005/8/layout/orgChart1"/>
    <dgm:cxn modelId="{DE34EC97-23EA-4B88-8754-C7D6626F28E9}" type="presParOf" srcId="{DC046C9D-A6D4-4657-B9D0-6375B90EE8C8}" destId="{D79E4BE5-E191-416C-B220-A596831858B5}" srcOrd="1" destOrd="0" presId="urn:microsoft.com/office/officeart/2005/8/layout/orgChart1"/>
    <dgm:cxn modelId="{10DAACEA-EBD0-420D-B62F-7CD4C9FDA063}" type="presParOf" srcId="{5F08D182-DD38-486A-B073-BDD9285BA8CD}" destId="{0A2C14C1-58D5-42CB-9B87-33AFD7E6944B}" srcOrd="1" destOrd="0" presId="urn:microsoft.com/office/officeart/2005/8/layout/orgChart1"/>
    <dgm:cxn modelId="{A3FAD3AA-121F-4A92-AD73-42307861669F}" type="presParOf" srcId="{5F08D182-DD38-486A-B073-BDD9285BA8CD}" destId="{22D896EB-A2D0-402A-905D-5A22B743CC4F}" srcOrd="2" destOrd="0" presId="urn:microsoft.com/office/officeart/2005/8/layout/orgChart1"/>
    <dgm:cxn modelId="{512A7932-B4D9-452B-9E59-761F12DA07F8}" type="presParOf" srcId="{132D1BC4-D552-4FE0-86FC-7ABB2F9D4B74}" destId="{2A4801CC-8450-4062-A0CD-5DF7D7D91F58}" srcOrd="2" destOrd="0" presId="urn:microsoft.com/office/officeart/2005/8/layout/orgChart1"/>
    <dgm:cxn modelId="{780A914B-46E0-4BB3-812C-B1BD89536592}" type="presParOf" srcId="{132D1BC4-D552-4FE0-86FC-7ABB2F9D4B74}" destId="{430D21D3-12C7-48A8-8BC0-B360D59B5574}" srcOrd="3" destOrd="0" presId="urn:microsoft.com/office/officeart/2005/8/layout/orgChart1"/>
    <dgm:cxn modelId="{24B445B7-7D43-4703-B4E3-4599EC1B2C29}" type="presParOf" srcId="{430D21D3-12C7-48A8-8BC0-B360D59B5574}" destId="{D6B4044D-F263-4DE4-B8E0-B1CDA37D6430}" srcOrd="0" destOrd="0" presId="urn:microsoft.com/office/officeart/2005/8/layout/orgChart1"/>
    <dgm:cxn modelId="{58D934EA-2BCB-47FB-938B-20112059F66B}" type="presParOf" srcId="{D6B4044D-F263-4DE4-B8E0-B1CDA37D6430}" destId="{5433E5F5-6F52-4F6C-9045-EF2835FEF7A6}" srcOrd="0" destOrd="0" presId="urn:microsoft.com/office/officeart/2005/8/layout/orgChart1"/>
    <dgm:cxn modelId="{344BAB4B-8279-4309-B2B7-3DF78865D37E}" type="presParOf" srcId="{D6B4044D-F263-4DE4-B8E0-B1CDA37D6430}" destId="{5ACF04C9-E94E-47E1-A685-2539F0A344B6}" srcOrd="1" destOrd="0" presId="urn:microsoft.com/office/officeart/2005/8/layout/orgChart1"/>
    <dgm:cxn modelId="{EC812F30-B114-4E4C-BB3F-F4313193C11E}" type="presParOf" srcId="{430D21D3-12C7-48A8-8BC0-B360D59B5574}" destId="{85F1A638-8506-4EC5-B877-3E64DACDB011}" srcOrd="1" destOrd="0" presId="urn:microsoft.com/office/officeart/2005/8/layout/orgChart1"/>
    <dgm:cxn modelId="{B5305322-33EF-4997-8064-5FA6FDDC6A9B}" type="presParOf" srcId="{430D21D3-12C7-48A8-8BC0-B360D59B5574}" destId="{2FC39521-1ECD-44D2-AA50-AA4622FFD868}" srcOrd="2" destOrd="0" presId="urn:microsoft.com/office/officeart/2005/8/layout/orgChart1"/>
    <dgm:cxn modelId="{60EC7063-6A25-4164-8CA1-B9F267BD8011}" type="presParOf" srcId="{FC6234F1-6FF4-4DE3-9575-B760812A7372}" destId="{B2BC6B7D-7965-4F35-AD87-6C27B37FE0DC}" srcOrd="2" destOrd="0" presId="urn:microsoft.com/office/officeart/2005/8/layout/orgChart1"/>
    <dgm:cxn modelId="{766E58B6-102E-4511-8353-A8E57B4594C9}" type="presParOf" srcId="{2C2CEE06-EA9A-4119-AA75-151FF227E923}" destId="{9E7AB996-CB3F-4C91-BD01-7D365892BFBF}" srcOrd="2" destOrd="0" presId="urn:microsoft.com/office/officeart/2005/8/layout/orgChart1"/>
    <dgm:cxn modelId="{E73CD471-BC6E-43DD-A01B-7C0B5CE2BFFF}" type="presParOf" srcId="{2C2CEE06-EA9A-4119-AA75-151FF227E923}" destId="{2E40F8E7-1E23-429D-B3C8-AB4FA7161A3F}" srcOrd="3" destOrd="0" presId="urn:microsoft.com/office/officeart/2005/8/layout/orgChart1"/>
    <dgm:cxn modelId="{95A0BEBB-2AFC-4AE5-8955-9A058E5C89B7}" type="presParOf" srcId="{2E40F8E7-1E23-429D-B3C8-AB4FA7161A3F}" destId="{68812A4A-8469-4C81-8994-51CEEACD8BE6}" srcOrd="0" destOrd="0" presId="urn:microsoft.com/office/officeart/2005/8/layout/orgChart1"/>
    <dgm:cxn modelId="{A3E6770E-F6B6-4461-B339-5A6A188ADB53}" type="presParOf" srcId="{68812A4A-8469-4C81-8994-51CEEACD8BE6}" destId="{4513E67F-3F3A-4911-B17A-D799DD8828A4}" srcOrd="0" destOrd="0" presId="urn:microsoft.com/office/officeart/2005/8/layout/orgChart1"/>
    <dgm:cxn modelId="{91A21FA1-6831-45BA-B30E-E847E302FCBC}" type="presParOf" srcId="{68812A4A-8469-4C81-8994-51CEEACD8BE6}" destId="{3F751739-1410-4F45-9FC1-96616CE2DB5C}" srcOrd="1" destOrd="0" presId="urn:microsoft.com/office/officeart/2005/8/layout/orgChart1"/>
    <dgm:cxn modelId="{1CE9ACEE-264B-4BFD-A742-EF85AF613ED8}" type="presParOf" srcId="{2E40F8E7-1E23-429D-B3C8-AB4FA7161A3F}" destId="{16520A50-2F73-4ED8-8BC4-21F539D82B8D}" srcOrd="1" destOrd="0" presId="urn:microsoft.com/office/officeart/2005/8/layout/orgChart1"/>
    <dgm:cxn modelId="{BF8487C1-C064-4A47-9526-CFDB2C82C9CD}" type="presParOf" srcId="{16520A50-2F73-4ED8-8BC4-21F539D82B8D}" destId="{6EFF9D22-654B-44AF-BF10-5EAFBD9F8E13}" srcOrd="0" destOrd="0" presId="urn:microsoft.com/office/officeart/2005/8/layout/orgChart1"/>
    <dgm:cxn modelId="{F2B88618-0AB8-4666-9873-0483E246ABD4}" type="presParOf" srcId="{16520A50-2F73-4ED8-8BC4-21F539D82B8D}" destId="{45C7CBC1-E03C-4567-BEFA-3E8319D27A27}" srcOrd="1" destOrd="0" presId="urn:microsoft.com/office/officeart/2005/8/layout/orgChart1"/>
    <dgm:cxn modelId="{DA38885D-51BE-4AA8-B62C-1F9E0C5ED8C6}" type="presParOf" srcId="{45C7CBC1-E03C-4567-BEFA-3E8319D27A27}" destId="{F3937E7E-B186-4A00-B6FD-6C382ACD8B6B}" srcOrd="0" destOrd="0" presId="urn:microsoft.com/office/officeart/2005/8/layout/orgChart1"/>
    <dgm:cxn modelId="{E6D233DE-946A-4384-9C06-1AD1A6C92226}" type="presParOf" srcId="{F3937E7E-B186-4A00-B6FD-6C382ACD8B6B}" destId="{517A2E8B-97B6-4E7E-873A-E789EE7CD24A}" srcOrd="0" destOrd="0" presId="urn:microsoft.com/office/officeart/2005/8/layout/orgChart1"/>
    <dgm:cxn modelId="{7F1B2383-EBA1-423E-9DDD-25F04B9F5561}" type="presParOf" srcId="{F3937E7E-B186-4A00-B6FD-6C382ACD8B6B}" destId="{5B2D69E1-3BFF-4D5F-96ED-8114DC72DCDC}" srcOrd="1" destOrd="0" presId="urn:microsoft.com/office/officeart/2005/8/layout/orgChart1"/>
    <dgm:cxn modelId="{1B8DA8E3-B502-4E47-B145-0080923A1757}" type="presParOf" srcId="{45C7CBC1-E03C-4567-BEFA-3E8319D27A27}" destId="{2F80F6CC-5302-42C9-B7EA-7CA7E2191C9C}" srcOrd="1" destOrd="0" presId="urn:microsoft.com/office/officeart/2005/8/layout/orgChart1"/>
    <dgm:cxn modelId="{750D27F8-9BB4-4091-B128-14BC891B85E4}" type="presParOf" srcId="{45C7CBC1-E03C-4567-BEFA-3E8319D27A27}" destId="{A8991483-6FAB-4CC3-AB66-F1DF26530AFA}" srcOrd="2" destOrd="0" presId="urn:microsoft.com/office/officeart/2005/8/layout/orgChart1"/>
    <dgm:cxn modelId="{9B0641A3-6D02-4178-9C1C-5900D7A01D35}" type="presParOf" srcId="{16520A50-2F73-4ED8-8BC4-21F539D82B8D}" destId="{4F9A9C7C-D14F-4AF6-92AC-042851AB84B0}" srcOrd="2" destOrd="0" presId="urn:microsoft.com/office/officeart/2005/8/layout/orgChart1"/>
    <dgm:cxn modelId="{94AA4BED-E23E-4AAD-8105-0518D813D4FC}" type="presParOf" srcId="{16520A50-2F73-4ED8-8BC4-21F539D82B8D}" destId="{B6517AC6-0147-4F50-AE27-0535EC5E1D41}" srcOrd="3" destOrd="0" presId="urn:microsoft.com/office/officeart/2005/8/layout/orgChart1"/>
    <dgm:cxn modelId="{508E5A69-C2C9-491C-9E14-490E7AB669F8}" type="presParOf" srcId="{B6517AC6-0147-4F50-AE27-0535EC5E1D41}" destId="{BA8B3417-580C-42D9-9F48-CF38F2F947F2}" srcOrd="0" destOrd="0" presId="urn:microsoft.com/office/officeart/2005/8/layout/orgChart1"/>
    <dgm:cxn modelId="{09097C29-3D97-4E40-A0EB-9E8B22AB208C}" type="presParOf" srcId="{BA8B3417-580C-42D9-9F48-CF38F2F947F2}" destId="{3A0EDCBD-98C8-46F5-9B50-824834A0537D}" srcOrd="0" destOrd="0" presId="urn:microsoft.com/office/officeart/2005/8/layout/orgChart1"/>
    <dgm:cxn modelId="{1AEDFC10-C3C0-4159-8F90-38864106B2A8}" type="presParOf" srcId="{BA8B3417-580C-42D9-9F48-CF38F2F947F2}" destId="{F240FFD6-0BD1-4FCD-BDD8-329953CD49D7}" srcOrd="1" destOrd="0" presId="urn:microsoft.com/office/officeart/2005/8/layout/orgChart1"/>
    <dgm:cxn modelId="{58CDF559-2C97-4A23-98F2-0DE574EC0DA4}" type="presParOf" srcId="{B6517AC6-0147-4F50-AE27-0535EC5E1D41}" destId="{C6708274-323C-49AC-A7FD-94A54CC792AC}" srcOrd="1" destOrd="0" presId="urn:microsoft.com/office/officeart/2005/8/layout/orgChart1"/>
    <dgm:cxn modelId="{1401B211-F9CD-4608-97E2-A797C1742420}" type="presParOf" srcId="{B6517AC6-0147-4F50-AE27-0535EC5E1D41}" destId="{02994F2C-5DAA-4499-A61A-3B4F1A478A88}" srcOrd="2" destOrd="0" presId="urn:microsoft.com/office/officeart/2005/8/layout/orgChart1"/>
    <dgm:cxn modelId="{C9E52A6B-E292-4B61-BDB2-3DE2439D451D}" type="presParOf" srcId="{2E40F8E7-1E23-429D-B3C8-AB4FA7161A3F}" destId="{D101FF32-499B-43F7-B099-AB75C8A4D2CE}" srcOrd="2" destOrd="0" presId="urn:microsoft.com/office/officeart/2005/8/layout/orgChart1"/>
    <dgm:cxn modelId="{7F5BE8B3-7E9F-4E46-8E41-80AC014F03F1}" type="presParOf" srcId="{2C2CEE06-EA9A-4119-AA75-151FF227E923}" destId="{43E80FBD-2CC9-49EB-88B6-84368F74B98E}" srcOrd="4" destOrd="0" presId="urn:microsoft.com/office/officeart/2005/8/layout/orgChart1"/>
    <dgm:cxn modelId="{AB7B4368-80D7-453E-94F1-8B205656C751}" type="presParOf" srcId="{2C2CEE06-EA9A-4119-AA75-151FF227E923}" destId="{88636340-D172-4D78-B6EE-A06AD613973D}" srcOrd="5" destOrd="0" presId="urn:microsoft.com/office/officeart/2005/8/layout/orgChart1"/>
    <dgm:cxn modelId="{E445DBFA-F2F7-4C0F-AF68-56B5F979EB39}" type="presParOf" srcId="{88636340-D172-4D78-B6EE-A06AD613973D}" destId="{5F874FBB-4955-470C-A207-85A0950F1138}" srcOrd="0" destOrd="0" presId="urn:microsoft.com/office/officeart/2005/8/layout/orgChart1"/>
    <dgm:cxn modelId="{C67E57FF-08FE-4BDD-A035-2B0861146925}" type="presParOf" srcId="{5F874FBB-4955-470C-A207-85A0950F1138}" destId="{719EF654-CF5E-4F4B-A10C-24140ED613DD}" srcOrd="0" destOrd="0" presId="urn:microsoft.com/office/officeart/2005/8/layout/orgChart1"/>
    <dgm:cxn modelId="{F5CA6A80-D95F-4B3E-A559-73F8F25AE21D}" type="presParOf" srcId="{5F874FBB-4955-470C-A207-85A0950F1138}" destId="{6FF2B9AA-A276-446B-843A-D37DEF42E8BC}" srcOrd="1" destOrd="0" presId="urn:microsoft.com/office/officeart/2005/8/layout/orgChart1"/>
    <dgm:cxn modelId="{907B0FC7-5E5F-4B02-8B77-E7F9B9EA7C0D}" type="presParOf" srcId="{88636340-D172-4D78-B6EE-A06AD613973D}" destId="{73A5F13E-BEB0-421D-8924-201AEACA4C6E}" srcOrd="1" destOrd="0" presId="urn:microsoft.com/office/officeart/2005/8/layout/orgChart1"/>
    <dgm:cxn modelId="{0DB663C4-4518-4D32-AB03-7686D4ECF353}" type="presParOf" srcId="{73A5F13E-BEB0-421D-8924-201AEACA4C6E}" destId="{BBBFE583-2FE1-49E9-97CE-08F19ADCA510}" srcOrd="0" destOrd="0" presId="urn:microsoft.com/office/officeart/2005/8/layout/orgChart1"/>
    <dgm:cxn modelId="{FAE66DDE-239E-47F3-A5B1-B6EF0D2FE48D}" type="presParOf" srcId="{73A5F13E-BEB0-421D-8924-201AEACA4C6E}" destId="{91801F80-54CD-4F26-9D7E-C122A41A526F}" srcOrd="1" destOrd="0" presId="urn:microsoft.com/office/officeart/2005/8/layout/orgChart1"/>
    <dgm:cxn modelId="{14BE4637-804F-4A77-B89E-CDA2A16A7681}" type="presParOf" srcId="{91801F80-54CD-4F26-9D7E-C122A41A526F}" destId="{DF03A383-ABF4-4D3E-B322-EDD3E3469628}" srcOrd="0" destOrd="0" presId="urn:microsoft.com/office/officeart/2005/8/layout/orgChart1"/>
    <dgm:cxn modelId="{2C11E8F6-7B13-42C4-A8C2-D3BF387E9978}" type="presParOf" srcId="{DF03A383-ABF4-4D3E-B322-EDD3E3469628}" destId="{AA46DB67-644C-4C75-885F-FC49EA8C0AFD}" srcOrd="0" destOrd="0" presId="urn:microsoft.com/office/officeart/2005/8/layout/orgChart1"/>
    <dgm:cxn modelId="{A71E1B82-BC36-4AEE-A639-F2E1A88C7B35}" type="presParOf" srcId="{DF03A383-ABF4-4D3E-B322-EDD3E3469628}" destId="{73933BEA-16C8-4F09-A4DE-E895830F8BE3}" srcOrd="1" destOrd="0" presId="urn:microsoft.com/office/officeart/2005/8/layout/orgChart1"/>
    <dgm:cxn modelId="{08B6EB97-479C-413D-8FE6-EE6D5B729F5A}" type="presParOf" srcId="{91801F80-54CD-4F26-9D7E-C122A41A526F}" destId="{8F890386-F88F-4B32-BC94-F298AF55C7E9}" srcOrd="1" destOrd="0" presId="urn:microsoft.com/office/officeart/2005/8/layout/orgChart1"/>
    <dgm:cxn modelId="{C0945FE6-A37A-4D9B-9EAC-8553B37857ED}" type="presParOf" srcId="{91801F80-54CD-4F26-9D7E-C122A41A526F}" destId="{9CB0D9F0-486F-4E4F-903B-F47C0CC9046E}" srcOrd="2" destOrd="0" presId="urn:microsoft.com/office/officeart/2005/8/layout/orgChart1"/>
    <dgm:cxn modelId="{A0FFE719-3A32-461E-9432-45799D20855F}" type="presParOf" srcId="{88636340-D172-4D78-B6EE-A06AD613973D}" destId="{E0FA8972-DF7B-4360-8A33-D7A81F9D76FF}" srcOrd="2" destOrd="0" presId="urn:microsoft.com/office/officeart/2005/8/layout/orgChart1"/>
    <dgm:cxn modelId="{93AC719D-678E-4FFC-BFCD-D3A42D72F5B5}" type="presParOf" srcId="{7DD84991-FEDC-43E0-BD0F-40FBE4233ED1}" destId="{2B71BF9C-C48E-483F-8CFC-6D695D4CD4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CD304-EAC7-4DDA-8203-B7AFC9CA1DBA}" type="doc">
      <dgm:prSet loTypeId="urn:microsoft.com/office/officeart/2005/8/layout/venn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DFB5D5-3CCF-42DA-B5C6-7761613FA276}">
      <dgm:prSet phldrT="[Text]"/>
      <dgm:spPr/>
      <dgm:t>
        <a:bodyPr/>
        <a:lstStyle/>
        <a:p>
          <a:r>
            <a:rPr lang="en-US" dirty="0"/>
            <a:t>Confidentiality</a:t>
          </a:r>
        </a:p>
      </dgm:t>
    </dgm:pt>
    <dgm:pt modelId="{12BB2776-B896-47F4-A8BA-3C4CE5278D9E}" type="parTrans" cxnId="{9BA157F2-A2E1-4E5F-8C13-3FE50423F932}">
      <dgm:prSet/>
      <dgm:spPr/>
      <dgm:t>
        <a:bodyPr/>
        <a:lstStyle/>
        <a:p>
          <a:endParaRPr lang="en-US"/>
        </a:p>
      </dgm:t>
    </dgm:pt>
    <dgm:pt modelId="{6E4F5987-7CED-4AE4-8056-38CD153FE7DD}" type="sibTrans" cxnId="{9BA157F2-A2E1-4E5F-8C13-3FE50423F932}">
      <dgm:prSet/>
      <dgm:spPr/>
      <dgm:t>
        <a:bodyPr/>
        <a:lstStyle/>
        <a:p>
          <a:endParaRPr lang="en-US"/>
        </a:p>
      </dgm:t>
    </dgm:pt>
    <dgm:pt modelId="{6ADE5F26-EA04-485D-B824-C892B677A2B6}">
      <dgm:prSet phldrT="[Text]"/>
      <dgm:spPr/>
      <dgm:t>
        <a:bodyPr/>
        <a:lstStyle/>
        <a:p>
          <a:r>
            <a:rPr lang="en-US" dirty="0"/>
            <a:t>Integrity</a:t>
          </a:r>
        </a:p>
      </dgm:t>
    </dgm:pt>
    <dgm:pt modelId="{1950246E-CC03-4EDD-AB3C-A05F667B1D39}" type="parTrans" cxnId="{58FF1C92-86C6-49F2-A9A9-EE241000A425}">
      <dgm:prSet/>
      <dgm:spPr/>
      <dgm:t>
        <a:bodyPr/>
        <a:lstStyle/>
        <a:p>
          <a:endParaRPr lang="en-US"/>
        </a:p>
      </dgm:t>
    </dgm:pt>
    <dgm:pt modelId="{DC06B60D-D159-4A11-ADAC-84B53B56E841}" type="sibTrans" cxnId="{58FF1C92-86C6-49F2-A9A9-EE241000A425}">
      <dgm:prSet/>
      <dgm:spPr/>
      <dgm:t>
        <a:bodyPr/>
        <a:lstStyle/>
        <a:p>
          <a:endParaRPr lang="en-US"/>
        </a:p>
      </dgm:t>
    </dgm:pt>
    <dgm:pt modelId="{AAA7A6FD-A736-45B5-8594-5F9278FA3118}">
      <dgm:prSet phldrT="[Text]"/>
      <dgm:spPr/>
      <dgm:t>
        <a:bodyPr/>
        <a:lstStyle/>
        <a:p>
          <a:r>
            <a:rPr lang="en-US" dirty="0"/>
            <a:t>Availability</a:t>
          </a:r>
        </a:p>
      </dgm:t>
    </dgm:pt>
    <dgm:pt modelId="{2C7C517D-1506-4213-9D4E-A32BA8D92A57}" type="parTrans" cxnId="{903E9FDB-6C52-437D-AD5D-5964238CBC5C}">
      <dgm:prSet/>
      <dgm:spPr/>
      <dgm:t>
        <a:bodyPr/>
        <a:lstStyle/>
        <a:p>
          <a:endParaRPr lang="en-US"/>
        </a:p>
      </dgm:t>
    </dgm:pt>
    <dgm:pt modelId="{9AB131C0-7543-42DC-8F0B-E2F76AE54E64}" type="sibTrans" cxnId="{903E9FDB-6C52-437D-AD5D-5964238CBC5C}">
      <dgm:prSet/>
      <dgm:spPr/>
      <dgm:t>
        <a:bodyPr/>
        <a:lstStyle/>
        <a:p>
          <a:endParaRPr lang="en-US"/>
        </a:p>
      </dgm:t>
    </dgm:pt>
    <dgm:pt modelId="{9669FDE8-9617-478D-996E-DA6084FE70CE}" type="pres">
      <dgm:prSet presAssocID="{D2ECD304-EAC7-4DDA-8203-B7AFC9CA1DBA}" presName="compositeShape" presStyleCnt="0">
        <dgm:presLayoutVars>
          <dgm:chMax val="7"/>
          <dgm:dir/>
          <dgm:resizeHandles val="exact"/>
        </dgm:presLayoutVars>
      </dgm:prSet>
      <dgm:spPr/>
    </dgm:pt>
    <dgm:pt modelId="{1560E5C9-53F9-4EB3-9AA0-FE1A237E516F}" type="pres">
      <dgm:prSet presAssocID="{86DFB5D5-3CCF-42DA-B5C6-7761613FA276}" presName="circ1" presStyleLbl="vennNode1" presStyleIdx="0" presStyleCnt="3"/>
      <dgm:spPr/>
    </dgm:pt>
    <dgm:pt modelId="{29BE84A3-7848-4AAA-9BA5-9490479B78BC}" type="pres">
      <dgm:prSet presAssocID="{86DFB5D5-3CCF-42DA-B5C6-7761613FA2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5BDDA1-DE0F-48E0-AFAA-0B92289B9D84}" type="pres">
      <dgm:prSet presAssocID="{6ADE5F26-EA04-485D-B824-C892B677A2B6}" presName="circ2" presStyleLbl="vennNode1" presStyleIdx="1" presStyleCnt="3"/>
      <dgm:spPr/>
    </dgm:pt>
    <dgm:pt modelId="{65974910-282C-4663-B643-73F8C4F7F277}" type="pres">
      <dgm:prSet presAssocID="{6ADE5F26-EA04-485D-B824-C892B677A2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034F15-2599-4336-B433-04600DD32F1E}" type="pres">
      <dgm:prSet presAssocID="{AAA7A6FD-A736-45B5-8594-5F9278FA3118}" presName="circ3" presStyleLbl="vennNode1" presStyleIdx="2" presStyleCnt="3"/>
      <dgm:spPr/>
    </dgm:pt>
    <dgm:pt modelId="{2F62245F-873E-4BB9-AA1D-CAD6BDDDF547}" type="pres">
      <dgm:prSet presAssocID="{AAA7A6FD-A736-45B5-8594-5F9278FA31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1FE4C0F-1F04-4FC1-878C-423A3DFFF07F}" type="presOf" srcId="{86DFB5D5-3CCF-42DA-B5C6-7761613FA276}" destId="{1560E5C9-53F9-4EB3-9AA0-FE1A237E516F}" srcOrd="0" destOrd="0" presId="urn:microsoft.com/office/officeart/2005/8/layout/venn1"/>
    <dgm:cxn modelId="{64B4C337-1E14-4AE5-AB7A-2114DA59DFE8}" type="presOf" srcId="{D2ECD304-EAC7-4DDA-8203-B7AFC9CA1DBA}" destId="{9669FDE8-9617-478D-996E-DA6084FE70CE}" srcOrd="0" destOrd="0" presId="urn:microsoft.com/office/officeart/2005/8/layout/venn1"/>
    <dgm:cxn modelId="{E2B1A165-D8E0-4B5E-BDC2-5E64C15C81D4}" type="presOf" srcId="{6ADE5F26-EA04-485D-B824-C892B677A2B6}" destId="{2C5BDDA1-DE0F-48E0-AFAA-0B92289B9D84}" srcOrd="0" destOrd="0" presId="urn:microsoft.com/office/officeart/2005/8/layout/venn1"/>
    <dgm:cxn modelId="{F6DB874D-F026-45B4-8899-848528C1233D}" type="presOf" srcId="{AAA7A6FD-A736-45B5-8594-5F9278FA3118}" destId="{DB034F15-2599-4336-B433-04600DD32F1E}" srcOrd="0" destOrd="0" presId="urn:microsoft.com/office/officeart/2005/8/layout/venn1"/>
    <dgm:cxn modelId="{58FF1C92-86C6-49F2-A9A9-EE241000A425}" srcId="{D2ECD304-EAC7-4DDA-8203-B7AFC9CA1DBA}" destId="{6ADE5F26-EA04-485D-B824-C892B677A2B6}" srcOrd="1" destOrd="0" parTransId="{1950246E-CC03-4EDD-AB3C-A05F667B1D39}" sibTransId="{DC06B60D-D159-4A11-ADAC-84B53B56E841}"/>
    <dgm:cxn modelId="{EC9581B0-28BD-46EE-BD5A-FA8027CB3957}" type="presOf" srcId="{AAA7A6FD-A736-45B5-8594-5F9278FA3118}" destId="{2F62245F-873E-4BB9-AA1D-CAD6BDDDF547}" srcOrd="1" destOrd="0" presId="urn:microsoft.com/office/officeart/2005/8/layout/venn1"/>
    <dgm:cxn modelId="{2C0DA0B8-A4EA-4370-8265-A0A1E6CF2774}" type="presOf" srcId="{86DFB5D5-3CCF-42DA-B5C6-7761613FA276}" destId="{29BE84A3-7848-4AAA-9BA5-9490479B78BC}" srcOrd="1" destOrd="0" presId="urn:microsoft.com/office/officeart/2005/8/layout/venn1"/>
    <dgm:cxn modelId="{903E9FDB-6C52-437D-AD5D-5964238CBC5C}" srcId="{D2ECD304-EAC7-4DDA-8203-B7AFC9CA1DBA}" destId="{AAA7A6FD-A736-45B5-8594-5F9278FA3118}" srcOrd="2" destOrd="0" parTransId="{2C7C517D-1506-4213-9D4E-A32BA8D92A57}" sibTransId="{9AB131C0-7543-42DC-8F0B-E2F76AE54E64}"/>
    <dgm:cxn modelId="{FC8D20EA-B4E0-4CA1-A02D-B8906D9D57AE}" type="presOf" srcId="{6ADE5F26-EA04-485D-B824-C892B677A2B6}" destId="{65974910-282C-4663-B643-73F8C4F7F277}" srcOrd="1" destOrd="0" presId="urn:microsoft.com/office/officeart/2005/8/layout/venn1"/>
    <dgm:cxn modelId="{9BA157F2-A2E1-4E5F-8C13-3FE50423F932}" srcId="{D2ECD304-EAC7-4DDA-8203-B7AFC9CA1DBA}" destId="{86DFB5D5-3CCF-42DA-B5C6-7761613FA276}" srcOrd="0" destOrd="0" parTransId="{12BB2776-B896-47F4-A8BA-3C4CE5278D9E}" sibTransId="{6E4F5987-7CED-4AE4-8056-38CD153FE7DD}"/>
    <dgm:cxn modelId="{EB18CACD-B14A-4FBB-8402-38BDC8A558E8}" type="presParOf" srcId="{9669FDE8-9617-478D-996E-DA6084FE70CE}" destId="{1560E5C9-53F9-4EB3-9AA0-FE1A237E516F}" srcOrd="0" destOrd="0" presId="urn:microsoft.com/office/officeart/2005/8/layout/venn1"/>
    <dgm:cxn modelId="{12C92131-CD0B-4B7B-B320-786D63F89000}" type="presParOf" srcId="{9669FDE8-9617-478D-996E-DA6084FE70CE}" destId="{29BE84A3-7848-4AAA-9BA5-9490479B78BC}" srcOrd="1" destOrd="0" presId="urn:microsoft.com/office/officeart/2005/8/layout/venn1"/>
    <dgm:cxn modelId="{F635E0F0-B5F2-4548-BED8-A22E8B31E90B}" type="presParOf" srcId="{9669FDE8-9617-478D-996E-DA6084FE70CE}" destId="{2C5BDDA1-DE0F-48E0-AFAA-0B92289B9D84}" srcOrd="2" destOrd="0" presId="urn:microsoft.com/office/officeart/2005/8/layout/venn1"/>
    <dgm:cxn modelId="{944D9539-0D03-43FC-9F23-E6ACCBC8A892}" type="presParOf" srcId="{9669FDE8-9617-478D-996E-DA6084FE70CE}" destId="{65974910-282C-4663-B643-73F8C4F7F277}" srcOrd="3" destOrd="0" presId="urn:microsoft.com/office/officeart/2005/8/layout/venn1"/>
    <dgm:cxn modelId="{39DCB5B4-DF45-4DA0-8A12-5A3E2D759452}" type="presParOf" srcId="{9669FDE8-9617-478D-996E-DA6084FE70CE}" destId="{DB034F15-2599-4336-B433-04600DD32F1E}" srcOrd="4" destOrd="0" presId="urn:microsoft.com/office/officeart/2005/8/layout/venn1"/>
    <dgm:cxn modelId="{9C79AB2D-EDCE-461A-B93B-06AB0FBAA998}" type="presParOf" srcId="{9669FDE8-9617-478D-996E-DA6084FE70CE}" destId="{2F62245F-873E-4BB9-AA1D-CAD6BDDDF5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A6252-C303-41C4-A96C-39079A44C46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78ED25-8C92-43E0-9C77-C53EBE2ED1B0}">
      <dgm:prSet phldrT="[Text]"/>
      <dgm:spPr/>
      <dgm:t>
        <a:bodyPr/>
        <a:lstStyle/>
        <a:p>
          <a:r>
            <a:rPr lang="en-US" dirty="0" err="1"/>
            <a:t>Preimage</a:t>
          </a:r>
          <a:r>
            <a:rPr lang="en-US" dirty="0"/>
            <a:t> Resistance</a:t>
          </a:r>
        </a:p>
      </dgm:t>
    </dgm:pt>
    <dgm:pt modelId="{5CA228B6-49CB-4C6F-B323-A01F172A636F}" type="parTrans" cxnId="{EC124B69-08C5-4515-A403-DCD958667E87}">
      <dgm:prSet/>
      <dgm:spPr/>
      <dgm:t>
        <a:bodyPr/>
        <a:lstStyle/>
        <a:p>
          <a:endParaRPr lang="en-US"/>
        </a:p>
      </dgm:t>
    </dgm:pt>
    <dgm:pt modelId="{8472A276-920B-40E6-B962-D1D96166C338}" type="sibTrans" cxnId="{EC124B69-08C5-4515-A403-DCD958667E87}">
      <dgm:prSet/>
      <dgm:spPr/>
      <dgm:t>
        <a:bodyPr/>
        <a:lstStyle/>
        <a:p>
          <a:endParaRPr lang="en-US"/>
        </a:p>
      </dgm:t>
    </dgm:pt>
    <dgm:pt modelId="{F328D8BB-863B-4AB3-8ABD-122F61277462}">
      <dgm:prSet phldrT="[Text]"/>
      <dgm:spPr/>
      <dgm:t>
        <a:bodyPr/>
        <a:lstStyle/>
        <a:p>
          <a:r>
            <a:rPr lang="en-US" dirty="0"/>
            <a:t>Given a digest, should be hard to find a message that would produce it</a:t>
          </a:r>
        </a:p>
      </dgm:t>
    </dgm:pt>
    <dgm:pt modelId="{BAF8B24B-5CA3-48A6-B8DB-19E5AC28369A}" type="parTrans" cxnId="{D5A79999-2F22-4538-AC46-D59281D8F0A7}">
      <dgm:prSet/>
      <dgm:spPr/>
      <dgm:t>
        <a:bodyPr/>
        <a:lstStyle/>
        <a:p>
          <a:endParaRPr lang="en-US"/>
        </a:p>
      </dgm:t>
    </dgm:pt>
    <dgm:pt modelId="{BADFB56F-9182-48FE-8558-4060E2AC06BC}" type="sibTrans" cxnId="{D5A79999-2F22-4538-AC46-D59281D8F0A7}">
      <dgm:prSet/>
      <dgm:spPr/>
      <dgm:t>
        <a:bodyPr/>
        <a:lstStyle/>
        <a:p>
          <a:endParaRPr lang="en-US"/>
        </a:p>
      </dgm:t>
    </dgm:pt>
    <dgm:pt modelId="{8D474453-87F4-4280-94AB-EC3DFE8F318A}">
      <dgm:prSet phldrT="[Text]"/>
      <dgm:spPr/>
      <dgm:t>
        <a:bodyPr/>
        <a:lstStyle/>
        <a:p>
          <a:r>
            <a:rPr lang="en-US" dirty="0"/>
            <a:t>Collision Resistance</a:t>
          </a:r>
        </a:p>
      </dgm:t>
    </dgm:pt>
    <dgm:pt modelId="{00F9E97D-7454-4DD2-9FEE-F89FE6BCEBED}" type="parTrans" cxnId="{498DC7B1-4D7E-4799-B86B-D8F6B61D083A}">
      <dgm:prSet/>
      <dgm:spPr/>
      <dgm:t>
        <a:bodyPr/>
        <a:lstStyle/>
        <a:p>
          <a:endParaRPr lang="en-US"/>
        </a:p>
      </dgm:t>
    </dgm:pt>
    <dgm:pt modelId="{19145E81-C505-4342-95B9-669F8731734A}" type="sibTrans" cxnId="{498DC7B1-4D7E-4799-B86B-D8F6B61D083A}">
      <dgm:prSet/>
      <dgm:spPr/>
      <dgm:t>
        <a:bodyPr/>
        <a:lstStyle/>
        <a:p>
          <a:endParaRPr lang="en-US"/>
        </a:p>
      </dgm:t>
    </dgm:pt>
    <dgm:pt modelId="{ED584A68-FA81-4C07-9ADA-A35FB64C0E20}">
      <dgm:prSet phldrT="[Text]"/>
      <dgm:spPr/>
      <dgm:t>
        <a:bodyPr/>
        <a:lstStyle/>
        <a:p>
          <a:r>
            <a:rPr lang="en-US" dirty="0"/>
            <a:t>Should be hard to find any two messages that hash to the same digest (collision)</a:t>
          </a:r>
        </a:p>
      </dgm:t>
    </dgm:pt>
    <dgm:pt modelId="{6F793D67-CAA8-4F9A-9D3D-85D3C4F63360}" type="parTrans" cxnId="{D147CEA1-2E44-4026-9BB8-0E25A8B7EBBB}">
      <dgm:prSet/>
      <dgm:spPr/>
      <dgm:t>
        <a:bodyPr/>
        <a:lstStyle/>
        <a:p>
          <a:endParaRPr lang="en-US"/>
        </a:p>
      </dgm:t>
    </dgm:pt>
    <dgm:pt modelId="{37E0112E-03CB-49EF-B8B3-5AA0488A4514}" type="sibTrans" cxnId="{D147CEA1-2E44-4026-9BB8-0E25A8B7EBBB}">
      <dgm:prSet/>
      <dgm:spPr/>
      <dgm:t>
        <a:bodyPr/>
        <a:lstStyle/>
        <a:p>
          <a:endParaRPr lang="en-US"/>
        </a:p>
      </dgm:t>
    </dgm:pt>
    <dgm:pt modelId="{98229747-A28C-4AED-AA94-29005E84B2A1}">
      <dgm:prSet phldrT="[Text]"/>
      <dgm:spPr/>
      <dgm:t>
        <a:bodyPr/>
        <a:lstStyle/>
        <a:p>
          <a:r>
            <a:rPr lang="en-US" dirty="0"/>
            <a:t>One-way property</a:t>
          </a:r>
        </a:p>
      </dgm:t>
    </dgm:pt>
    <dgm:pt modelId="{BA108B0C-F3F6-474D-A22F-64C9F6E2606E}" type="parTrans" cxnId="{2B0602C8-A894-4C8B-BACE-8967C68E0B76}">
      <dgm:prSet/>
      <dgm:spPr/>
      <dgm:t>
        <a:bodyPr/>
        <a:lstStyle/>
        <a:p>
          <a:endParaRPr lang="en-US"/>
        </a:p>
      </dgm:t>
    </dgm:pt>
    <dgm:pt modelId="{7718C057-D418-4FFD-8BA5-A26B88616960}" type="sibTrans" cxnId="{2B0602C8-A894-4C8B-BACE-8967C68E0B76}">
      <dgm:prSet/>
      <dgm:spPr/>
      <dgm:t>
        <a:bodyPr/>
        <a:lstStyle/>
        <a:p>
          <a:endParaRPr lang="en-US"/>
        </a:p>
      </dgm:t>
    </dgm:pt>
    <dgm:pt modelId="{A0CADD60-48DC-4860-8D46-7E23CD52E3CE}">
      <dgm:prSet phldrT="[Text]"/>
      <dgm:spPr/>
      <dgm:t>
        <a:bodyPr/>
        <a:lstStyle/>
        <a:p>
          <a:r>
            <a:rPr lang="en-US" dirty="0"/>
            <a:t>Second </a:t>
          </a:r>
          <a:r>
            <a:rPr lang="en-US" dirty="0" err="1"/>
            <a:t>Preimage</a:t>
          </a:r>
          <a:r>
            <a:rPr lang="en-US" dirty="0"/>
            <a:t> Resistance</a:t>
          </a:r>
        </a:p>
      </dgm:t>
    </dgm:pt>
    <dgm:pt modelId="{C5951B88-BDF0-41D7-A8AB-91418BD854A4}" type="parTrans" cxnId="{687FD610-3A27-4AAD-BEFC-70F16378B2EB}">
      <dgm:prSet/>
      <dgm:spPr/>
      <dgm:t>
        <a:bodyPr/>
        <a:lstStyle/>
        <a:p>
          <a:endParaRPr lang="en-US"/>
        </a:p>
      </dgm:t>
    </dgm:pt>
    <dgm:pt modelId="{A65D33E0-760F-4A8D-89A5-A5E816CD2D0F}" type="sibTrans" cxnId="{687FD610-3A27-4AAD-BEFC-70F16378B2EB}">
      <dgm:prSet/>
      <dgm:spPr/>
      <dgm:t>
        <a:bodyPr/>
        <a:lstStyle/>
        <a:p>
          <a:endParaRPr lang="en-US"/>
        </a:p>
      </dgm:t>
    </dgm:pt>
    <dgm:pt modelId="{3E6A7D0F-95F0-4E3A-8D46-EA4D4C558DCD}">
      <dgm:prSet phldrT="[Text]"/>
      <dgm:spPr/>
      <dgm:t>
        <a:bodyPr/>
        <a:lstStyle/>
        <a:p>
          <a:r>
            <a:rPr lang="en-US" dirty="0"/>
            <a:t>Given a message m, it should be hard to find a different message that has the same digest</a:t>
          </a:r>
        </a:p>
      </dgm:t>
    </dgm:pt>
    <dgm:pt modelId="{99B42F47-FCFB-4F92-B39A-44331D881089}" type="parTrans" cxnId="{0BB96AE0-C979-4F70-BD8F-383D64D0B743}">
      <dgm:prSet/>
      <dgm:spPr/>
      <dgm:t>
        <a:bodyPr/>
        <a:lstStyle/>
        <a:p>
          <a:endParaRPr lang="en-US"/>
        </a:p>
      </dgm:t>
    </dgm:pt>
    <dgm:pt modelId="{6732EB1B-9FED-49B1-A6C5-FAEBA4AE3737}" type="sibTrans" cxnId="{0BB96AE0-C979-4F70-BD8F-383D64D0B743}">
      <dgm:prSet/>
      <dgm:spPr/>
      <dgm:t>
        <a:bodyPr/>
        <a:lstStyle/>
        <a:p>
          <a:endParaRPr lang="en-US"/>
        </a:p>
      </dgm:t>
    </dgm:pt>
    <dgm:pt modelId="{72305EAC-EDA9-4A5A-8976-BAD8BFDAE231}" type="pres">
      <dgm:prSet presAssocID="{E68A6252-C303-41C4-A96C-39079A44C465}" presName="Name0" presStyleCnt="0">
        <dgm:presLayoutVars>
          <dgm:dir/>
          <dgm:animLvl val="lvl"/>
          <dgm:resizeHandles val="exact"/>
        </dgm:presLayoutVars>
      </dgm:prSet>
      <dgm:spPr/>
    </dgm:pt>
    <dgm:pt modelId="{4569D705-6D79-47CD-BE36-F0FD180CB2ED}" type="pres">
      <dgm:prSet presAssocID="{A978ED25-8C92-43E0-9C77-C53EBE2ED1B0}" presName="linNode" presStyleCnt="0"/>
      <dgm:spPr/>
    </dgm:pt>
    <dgm:pt modelId="{6E60EE09-B35D-4142-BDB2-2CF7A6911A2D}" type="pres">
      <dgm:prSet presAssocID="{A978ED25-8C92-43E0-9C77-C53EBE2ED1B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9DE6CE9-C43A-4FA1-8A22-13FE1A90A39E}" type="pres">
      <dgm:prSet presAssocID="{A978ED25-8C92-43E0-9C77-C53EBE2ED1B0}" presName="descendantText" presStyleLbl="alignAccFollowNode1" presStyleIdx="0" presStyleCnt="3">
        <dgm:presLayoutVars>
          <dgm:bulletEnabled val="1"/>
        </dgm:presLayoutVars>
      </dgm:prSet>
      <dgm:spPr/>
    </dgm:pt>
    <dgm:pt modelId="{ABC70852-B949-42B2-9964-F103EA2B7600}" type="pres">
      <dgm:prSet presAssocID="{8472A276-920B-40E6-B962-D1D96166C338}" presName="sp" presStyleCnt="0"/>
      <dgm:spPr/>
    </dgm:pt>
    <dgm:pt modelId="{85B2308D-9DF6-414A-9A43-19A9400785BA}" type="pres">
      <dgm:prSet presAssocID="{A0CADD60-48DC-4860-8D46-7E23CD52E3CE}" presName="linNode" presStyleCnt="0"/>
      <dgm:spPr/>
    </dgm:pt>
    <dgm:pt modelId="{17B378EC-9B55-4C4B-9722-23DC9F9ABE20}" type="pres">
      <dgm:prSet presAssocID="{A0CADD60-48DC-4860-8D46-7E23CD52E3C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C5DBD42-966F-43A0-BC4E-DE09433E675F}" type="pres">
      <dgm:prSet presAssocID="{A0CADD60-48DC-4860-8D46-7E23CD52E3CE}" presName="descendantText" presStyleLbl="alignAccFollowNode1" presStyleIdx="1" presStyleCnt="3">
        <dgm:presLayoutVars>
          <dgm:bulletEnabled val="1"/>
        </dgm:presLayoutVars>
      </dgm:prSet>
      <dgm:spPr/>
    </dgm:pt>
    <dgm:pt modelId="{C17C3220-3DCC-4CA3-A2A9-09BE715C3331}" type="pres">
      <dgm:prSet presAssocID="{A65D33E0-760F-4A8D-89A5-A5E816CD2D0F}" presName="sp" presStyleCnt="0"/>
      <dgm:spPr/>
    </dgm:pt>
    <dgm:pt modelId="{ADBFE36E-64BE-435E-A396-A4450C1BDF4C}" type="pres">
      <dgm:prSet presAssocID="{8D474453-87F4-4280-94AB-EC3DFE8F318A}" presName="linNode" presStyleCnt="0"/>
      <dgm:spPr/>
    </dgm:pt>
    <dgm:pt modelId="{18D48A5A-19BE-45E4-B3B7-2EDD7D951C84}" type="pres">
      <dgm:prSet presAssocID="{8D474453-87F4-4280-94AB-EC3DFE8F31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7C382E1-B430-4F14-B7E4-2E929C210AB8}" type="pres">
      <dgm:prSet presAssocID="{8D474453-87F4-4280-94AB-EC3DFE8F31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164D0E-63FF-4F96-A5E0-EFED511F8963}" type="presOf" srcId="{ED584A68-FA81-4C07-9ADA-A35FB64C0E20}" destId="{B7C382E1-B430-4F14-B7E4-2E929C210AB8}" srcOrd="0" destOrd="0" presId="urn:microsoft.com/office/officeart/2005/8/layout/vList5"/>
    <dgm:cxn modelId="{687FD610-3A27-4AAD-BEFC-70F16378B2EB}" srcId="{E68A6252-C303-41C4-A96C-39079A44C465}" destId="{A0CADD60-48DC-4860-8D46-7E23CD52E3CE}" srcOrd="1" destOrd="0" parTransId="{C5951B88-BDF0-41D7-A8AB-91418BD854A4}" sibTransId="{A65D33E0-760F-4A8D-89A5-A5E816CD2D0F}"/>
    <dgm:cxn modelId="{EC124B69-08C5-4515-A403-DCD958667E87}" srcId="{E68A6252-C303-41C4-A96C-39079A44C465}" destId="{A978ED25-8C92-43E0-9C77-C53EBE2ED1B0}" srcOrd="0" destOrd="0" parTransId="{5CA228B6-49CB-4C6F-B323-A01F172A636F}" sibTransId="{8472A276-920B-40E6-B962-D1D96166C338}"/>
    <dgm:cxn modelId="{FDBD6354-EBA6-4A8C-9065-F7E72D44914B}" type="presOf" srcId="{A0CADD60-48DC-4860-8D46-7E23CD52E3CE}" destId="{17B378EC-9B55-4C4B-9722-23DC9F9ABE20}" srcOrd="0" destOrd="0" presId="urn:microsoft.com/office/officeart/2005/8/layout/vList5"/>
    <dgm:cxn modelId="{5603A656-5E5C-4E6E-91D3-44926D9DB4DF}" type="presOf" srcId="{98229747-A28C-4AED-AA94-29005E84B2A1}" destId="{49DE6CE9-C43A-4FA1-8A22-13FE1A90A39E}" srcOrd="0" destOrd="1" presId="urn:microsoft.com/office/officeart/2005/8/layout/vList5"/>
    <dgm:cxn modelId="{C46D8680-537E-4A28-8153-607A6A077B21}" type="presOf" srcId="{E68A6252-C303-41C4-A96C-39079A44C465}" destId="{72305EAC-EDA9-4A5A-8976-BAD8BFDAE231}" srcOrd="0" destOrd="0" presId="urn:microsoft.com/office/officeart/2005/8/layout/vList5"/>
    <dgm:cxn modelId="{D5A79999-2F22-4538-AC46-D59281D8F0A7}" srcId="{A978ED25-8C92-43E0-9C77-C53EBE2ED1B0}" destId="{F328D8BB-863B-4AB3-8ABD-122F61277462}" srcOrd="0" destOrd="0" parTransId="{BAF8B24B-5CA3-48A6-B8DB-19E5AC28369A}" sibTransId="{BADFB56F-9182-48FE-8558-4060E2AC06BC}"/>
    <dgm:cxn modelId="{D147CEA1-2E44-4026-9BB8-0E25A8B7EBBB}" srcId="{8D474453-87F4-4280-94AB-EC3DFE8F318A}" destId="{ED584A68-FA81-4C07-9ADA-A35FB64C0E20}" srcOrd="0" destOrd="0" parTransId="{6F793D67-CAA8-4F9A-9D3D-85D3C4F63360}" sibTransId="{37E0112E-03CB-49EF-B8B3-5AA0488A4514}"/>
    <dgm:cxn modelId="{2DB252A9-AEC5-4CC7-989A-6B89B6134989}" type="presOf" srcId="{A978ED25-8C92-43E0-9C77-C53EBE2ED1B0}" destId="{6E60EE09-B35D-4142-BDB2-2CF7A6911A2D}" srcOrd="0" destOrd="0" presId="urn:microsoft.com/office/officeart/2005/8/layout/vList5"/>
    <dgm:cxn modelId="{498DC7B1-4D7E-4799-B86B-D8F6B61D083A}" srcId="{E68A6252-C303-41C4-A96C-39079A44C465}" destId="{8D474453-87F4-4280-94AB-EC3DFE8F318A}" srcOrd="2" destOrd="0" parTransId="{00F9E97D-7454-4DD2-9FEE-F89FE6BCEBED}" sibTransId="{19145E81-C505-4342-95B9-669F8731734A}"/>
    <dgm:cxn modelId="{2B0602C8-A894-4C8B-BACE-8967C68E0B76}" srcId="{A978ED25-8C92-43E0-9C77-C53EBE2ED1B0}" destId="{98229747-A28C-4AED-AA94-29005E84B2A1}" srcOrd="1" destOrd="0" parTransId="{BA108B0C-F3F6-474D-A22F-64C9F6E2606E}" sibTransId="{7718C057-D418-4FFD-8BA5-A26B88616960}"/>
    <dgm:cxn modelId="{0BB96AE0-C979-4F70-BD8F-383D64D0B743}" srcId="{A0CADD60-48DC-4860-8D46-7E23CD52E3CE}" destId="{3E6A7D0F-95F0-4E3A-8D46-EA4D4C558DCD}" srcOrd="0" destOrd="0" parTransId="{99B42F47-FCFB-4F92-B39A-44331D881089}" sibTransId="{6732EB1B-9FED-49B1-A6C5-FAEBA4AE3737}"/>
    <dgm:cxn modelId="{5C1DD4E7-DD9E-4159-9A0C-E7DC3493471F}" type="presOf" srcId="{3E6A7D0F-95F0-4E3A-8D46-EA4D4C558DCD}" destId="{8C5DBD42-966F-43A0-BC4E-DE09433E675F}" srcOrd="0" destOrd="0" presId="urn:microsoft.com/office/officeart/2005/8/layout/vList5"/>
    <dgm:cxn modelId="{874AA3EC-09BD-465A-BCA0-928C73A82384}" type="presOf" srcId="{8D474453-87F4-4280-94AB-EC3DFE8F318A}" destId="{18D48A5A-19BE-45E4-B3B7-2EDD7D951C84}" srcOrd="0" destOrd="0" presId="urn:microsoft.com/office/officeart/2005/8/layout/vList5"/>
    <dgm:cxn modelId="{0D44B0F2-6326-41BD-8811-C443C966ED3B}" type="presOf" srcId="{F328D8BB-863B-4AB3-8ABD-122F61277462}" destId="{49DE6CE9-C43A-4FA1-8A22-13FE1A90A39E}" srcOrd="0" destOrd="0" presId="urn:microsoft.com/office/officeart/2005/8/layout/vList5"/>
    <dgm:cxn modelId="{E8C705EC-58C2-4A72-AFB8-3C654E0FFB02}" type="presParOf" srcId="{72305EAC-EDA9-4A5A-8976-BAD8BFDAE231}" destId="{4569D705-6D79-47CD-BE36-F0FD180CB2ED}" srcOrd="0" destOrd="0" presId="urn:microsoft.com/office/officeart/2005/8/layout/vList5"/>
    <dgm:cxn modelId="{AA32FFBF-EEA0-45A5-8459-9CC233B7A3C6}" type="presParOf" srcId="{4569D705-6D79-47CD-BE36-F0FD180CB2ED}" destId="{6E60EE09-B35D-4142-BDB2-2CF7A6911A2D}" srcOrd="0" destOrd="0" presId="urn:microsoft.com/office/officeart/2005/8/layout/vList5"/>
    <dgm:cxn modelId="{47F7A421-4845-479D-8B81-08C7FCDB0922}" type="presParOf" srcId="{4569D705-6D79-47CD-BE36-F0FD180CB2ED}" destId="{49DE6CE9-C43A-4FA1-8A22-13FE1A90A39E}" srcOrd="1" destOrd="0" presId="urn:microsoft.com/office/officeart/2005/8/layout/vList5"/>
    <dgm:cxn modelId="{8B463238-A77A-4CAF-A378-67CB081DD07C}" type="presParOf" srcId="{72305EAC-EDA9-4A5A-8976-BAD8BFDAE231}" destId="{ABC70852-B949-42B2-9964-F103EA2B7600}" srcOrd="1" destOrd="0" presId="urn:microsoft.com/office/officeart/2005/8/layout/vList5"/>
    <dgm:cxn modelId="{BE52A7BF-BB02-4B6C-AF35-46CD0F7D423F}" type="presParOf" srcId="{72305EAC-EDA9-4A5A-8976-BAD8BFDAE231}" destId="{85B2308D-9DF6-414A-9A43-19A9400785BA}" srcOrd="2" destOrd="0" presId="urn:microsoft.com/office/officeart/2005/8/layout/vList5"/>
    <dgm:cxn modelId="{8B09F2B5-20E9-4AFC-AB91-6B851750CFF5}" type="presParOf" srcId="{85B2308D-9DF6-414A-9A43-19A9400785BA}" destId="{17B378EC-9B55-4C4B-9722-23DC9F9ABE20}" srcOrd="0" destOrd="0" presId="urn:microsoft.com/office/officeart/2005/8/layout/vList5"/>
    <dgm:cxn modelId="{3D5A8F73-12C8-4425-8BC6-4DBE8038F1CF}" type="presParOf" srcId="{85B2308D-9DF6-414A-9A43-19A9400785BA}" destId="{8C5DBD42-966F-43A0-BC4E-DE09433E675F}" srcOrd="1" destOrd="0" presId="urn:microsoft.com/office/officeart/2005/8/layout/vList5"/>
    <dgm:cxn modelId="{4978D28D-B30C-4F7C-8B55-D83BF71D9927}" type="presParOf" srcId="{72305EAC-EDA9-4A5A-8976-BAD8BFDAE231}" destId="{C17C3220-3DCC-4CA3-A2A9-09BE715C3331}" srcOrd="3" destOrd="0" presId="urn:microsoft.com/office/officeart/2005/8/layout/vList5"/>
    <dgm:cxn modelId="{1A4D26C4-6304-4FDA-9CEA-62BECC0B8921}" type="presParOf" srcId="{72305EAC-EDA9-4A5A-8976-BAD8BFDAE231}" destId="{ADBFE36E-64BE-435E-A396-A4450C1BDF4C}" srcOrd="4" destOrd="0" presId="urn:microsoft.com/office/officeart/2005/8/layout/vList5"/>
    <dgm:cxn modelId="{0F6D0D8D-2121-47DC-8F21-EFC62A4A27B9}" type="presParOf" srcId="{ADBFE36E-64BE-435E-A396-A4450C1BDF4C}" destId="{18D48A5A-19BE-45E4-B3B7-2EDD7D951C84}" srcOrd="0" destOrd="0" presId="urn:microsoft.com/office/officeart/2005/8/layout/vList5"/>
    <dgm:cxn modelId="{9E7540E6-9696-4CFF-BDE1-09FBD2519B73}" type="presParOf" srcId="{ADBFE36E-64BE-435E-A396-A4450C1BDF4C}" destId="{B7C382E1-B430-4F14-B7E4-2E929C21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8A6252-C303-41C4-A96C-39079A44C465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78ED25-8C92-43E0-9C77-C53EBE2ED1B0}">
      <dgm:prSet phldrT="[Text]"/>
      <dgm:spPr/>
      <dgm:t>
        <a:bodyPr/>
        <a:lstStyle/>
        <a:p>
          <a:r>
            <a:rPr lang="en-US" dirty="0"/>
            <a:t>Avalanching</a:t>
          </a:r>
        </a:p>
      </dgm:t>
    </dgm:pt>
    <dgm:pt modelId="{5CA228B6-49CB-4C6F-B323-A01F172A636F}" type="parTrans" cxnId="{EC124B69-08C5-4515-A403-DCD958667E87}">
      <dgm:prSet/>
      <dgm:spPr/>
      <dgm:t>
        <a:bodyPr/>
        <a:lstStyle/>
        <a:p>
          <a:endParaRPr lang="en-US"/>
        </a:p>
      </dgm:t>
    </dgm:pt>
    <dgm:pt modelId="{8472A276-920B-40E6-B962-D1D96166C338}" type="sibTrans" cxnId="{EC124B69-08C5-4515-A403-DCD958667E87}">
      <dgm:prSet/>
      <dgm:spPr/>
      <dgm:t>
        <a:bodyPr/>
        <a:lstStyle/>
        <a:p>
          <a:endParaRPr lang="en-US"/>
        </a:p>
      </dgm:t>
    </dgm:pt>
    <dgm:pt modelId="{F328D8BB-863B-4AB3-8ABD-122F61277462}">
      <dgm:prSet phldrT="[Text]"/>
      <dgm:spPr/>
      <dgm:t>
        <a:bodyPr/>
        <a:lstStyle/>
        <a:p>
          <a:r>
            <a:rPr lang="en-US" dirty="0"/>
            <a:t>A small change in input should correspond to a large change in output</a:t>
          </a:r>
        </a:p>
      </dgm:t>
    </dgm:pt>
    <dgm:pt modelId="{BAF8B24B-5CA3-48A6-B8DB-19E5AC28369A}" type="parTrans" cxnId="{D5A79999-2F22-4538-AC46-D59281D8F0A7}">
      <dgm:prSet/>
      <dgm:spPr/>
      <dgm:t>
        <a:bodyPr/>
        <a:lstStyle/>
        <a:p>
          <a:endParaRPr lang="en-US"/>
        </a:p>
      </dgm:t>
    </dgm:pt>
    <dgm:pt modelId="{BADFB56F-9182-48FE-8558-4060E2AC06BC}" type="sibTrans" cxnId="{D5A79999-2F22-4538-AC46-D59281D8F0A7}">
      <dgm:prSet/>
      <dgm:spPr/>
      <dgm:t>
        <a:bodyPr/>
        <a:lstStyle/>
        <a:p>
          <a:endParaRPr lang="en-US"/>
        </a:p>
      </dgm:t>
    </dgm:pt>
    <dgm:pt modelId="{8D474453-87F4-4280-94AB-EC3DFE8F318A}">
      <dgm:prSet phldrT="[Text]"/>
      <dgm:spPr/>
      <dgm:t>
        <a:bodyPr/>
        <a:lstStyle/>
        <a:p>
          <a:r>
            <a:rPr lang="en-US" dirty="0"/>
            <a:t>Speed</a:t>
          </a:r>
        </a:p>
      </dgm:t>
    </dgm:pt>
    <dgm:pt modelId="{00F9E97D-7454-4DD2-9FEE-F89FE6BCEBED}" type="parTrans" cxnId="{498DC7B1-4D7E-4799-B86B-D8F6B61D083A}">
      <dgm:prSet/>
      <dgm:spPr/>
      <dgm:t>
        <a:bodyPr/>
        <a:lstStyle/>
        <a:p>
          <a:endParaRPr lang="en-US"/>
        </a:p>
      </dgm:t>
    </dgm:pt>
    <dgm:pt modelId="{19145E81-C505-4342-95B9-669F8731734A}" type="sibTrans" cxnId="{498DC7B1-4D7E-4799-B86B-D8F6B61D083A}">
      <dgm:prSet/>
      <dgm:spPr/>
      <dgm:t>
        <a:bodyPr/>
        <a:lstStyle/>
        <a:p>
          <a:endParaRPr lang="en-US"/>
        </a:p>
      </dgm:t>
    </dgm:pt>
    <dgm:pt modelId="{ED584A68-FA81-4C07-9ADA-A35FB64C0E20}">
      <dgm:prSet phldrT="[Text]"/>
      <dgm:spPr/>
      <dgm:t>
        <a:bodyPr/>
        <a:lstStyle/>
        <a:p>
          <a:r>
            <a:rPr lang="en-US" dirty="0"/>
            <a:t>It should be fast to compute a digest in software and hardware</a:t>
          </a:r>
        </a:p>
      </dgm:t>
    </dgm:pt>
    <dgm:pt modelId="{6F793D67-CAA8-4F9A-9D3D-85D3C4F63360}" type="parTrans" cxnId="{D147CEA1-2E44-4026-9BB8-0E25A8B7EBBB}">
      <dgm:prSet/>
      <dgm:spPr/>
      <dgm:t>
        <a:bodyPr/>
        <a:lstStyle/>
        <a:p>
          <a:endParaRPr lang="en-US"/>
        </a:p>
      </dgm:t>
    </dgm:pt>
    <dgm:pt modelId="{37E0112E-03CB-49EF-B8B3-5AA0488A4514}" type="sibTrans" cxnId="{D147CEA1-2E44-4026-9BB8-0E25A8B7EBBB}">
      <dgm:prSet/>
      <dgm:spPr/>
      <dgm:t>
        <a:bodyPr/>
        <a:lstStyle/>
        <a:p>
          <a:endParaRPr lang="en-US"/>
        </a:p>
      </dgm:t>
    </dgm:pt>
    <dgm:pt modelId="{A0CADD60-48DC-4860-8D46-7E23CD52E3CE}">
      <dgm:prSet phldrT="[Text]"/>
      <dgm:spPr/>
      <dgm:t>
        <a:bodyPr/>
        <a:lstStyle/>
        <a:p>
          <a:r>
            <a:rPr lang="en-US"/>
            <a:t>Uniformity</a:t>
          </a:r>
          <a:endParaRPr lang="en-US" dirty="0"/>
        </a:p>
      </dgm:t>
    </dgm:pt>
    <dgm:pt modelId="{C5951B88-BDF0-41D7-A8AB-91418BD854A4}" type="parTrans" cxnId="{687FD610-3A27-4AAD-BEFC-70F16378B2EB}">
      <dgm:prSet/>
      <dgm:spPr/>
      <dgm:t>
        <a:bodyPr/>
        <a:lstStyle/>
        <a:p>
          <a:endParaRPr lang="en-US"/>
        </a:p>
      </dgm:t>
    </dgm:pt>
    <dgm:pt modelId="{A65D33E0-760F-4A8D-89A5-A5E816CD2D0F}" type="sibTrans" cxnId="{687FD610-3A27-4AAD-BEFC-70F16378B2EB}">
      <dgm:prSet/>
      <dgm:spPr/>
      <dgm:t>
        <a:bodyPr/>
        <a:lstStyle/>
        <a:p>
          <a:endParaRPr lang="en-US"/>
        </a:p>
      </dgm:t>
    </dgm:pt>
    <dgm:pt modelId="{3E6A7D0F-95F0-4E3A-8D46-EA4D4C558DCD}">
      <dgm:prSet phldrT="[Text]"/>
      <dgm:spPr/>
      <dgm:t>
        <a:bodyPr/>
        <a:lstStyle/>
        <a:p>
          <a:r>
            <a:rPr lang="en-US" dirty="0"/>
            <a:t>Output should be a fixed length </a:t>
          </a:r>
        </a:p>
      </dgm:t>
    </dgm:pt>
    <dgm:pt modelId="{99B42F47-FCFB-4F92-B39A-44331D881089}" type="parTrans" cxnId="{0BB96AE0-C979-4F70-BD8F-383D64D0B743}">
      <dgm:prSet/>
      <dgm:spPr/>
      <dgm:t>
        <a:bodyPr/>
        <a:lstStyle/>
        <a:p>
          <a:endParaRPr lang="en-US"/>
        </a:p>
      </dgm:t>
    </dgm:pt>
    <dgm:pt modelId="{6732EB1B-9FED-49B1-A6C5-FAEBA4AE3737}" type="sibTrans" cxnId="{0BB96AE0-C979-4F70-BD8F-383D64D0B743}">
      <dgm:prSet/>
      <dgm:spPr/>
      <dgm:t>
        <a:bodyPr/>
        <a:lstStyle/>
        <a:p>
          <a:endParaRPr lang="en-US"/>
        </a:p>
      </dgm:t>
    </dgm:pt>
    <dgm:pt modelId="{E7CC5FED-B9D6-49D5-9CC1-D6BAA5274CBB}">
      <dgm:prSet phldrT="[Text]"/>
      <dgm:spPr/>
      <dgm:t>
        <a:bodyPr/>
        <a:lstStyle/>
        <a:p>
          <a:r>
            <a:rPr lang="en-US" dirty="0"/>
            <a:t>Applicability</a:t>
          </a:r>
        </a:p>
      </dgm:t>
    </dgm:pt>
    <dgm:pt modelId="{A6CE488D-4C3B-438D-B38A-DA68003654A9}" type="parTrans" cxnId="{4483C89A-26AF-43AB-B5A2-3D434C8DA183}">
      <dgm:prSet/>
      <dgm:spPr/>
      <dgm:t>
        <a:bodyPr/>
        <a:lstStyle/>
        <a:p>
          <a:endParaRPr lang="en-US"/>
        </a:p>
      </dgm:t>
    </dgm:pt>
    <dgm:pt modelId="{B00E4AAD-6E45-4AD8-9D12-FE2B8245370C}" type="sibTrans" cxnId="{4483C89A-26AF-43AB-B5A2-3D434C8DA183}">
      <dgm:prSet/>
      <dgm:spPr/>
      <dgm:t>
        <a:bodyPr/>
        <a:lstStyle/>
        <a:p>
          <a:endParaRPr lang="en-US"/>
        </a:p>
      </dgm:t>
    </dgm:pt>
    <dgm:pt modelId="{B2A3CAA5-8A13-4865-931A-3A8FD82728EF}">
      <dgm:prSet phldrT="[Text]"/>
      <dgm:spPr/>
      <dgm:t>
        <a:bodyPr/>
        <a:lstStyle/>
        <a:p>
          <a:r>
            <a:rPr lang="en-US" dirty="0"/>
            <a:t>Hash function should work on a block of data of any size</a:t>
          </a:r>
        </a:p>
      </dgm:t>
    </dgm:pt>
    <dgm:pt modelId="{73575F84-B42D-4C31-B38B-96852DEB2926}" type="parTrans" cxnId="{8BC534F5-270E-4E46-B63A-DB2B8F76EF01}">
      <dgm:prSet/>
      <dgm:spPr/>
      <dgm:t>
        <a:bodyPr/>
        <a:lstStyle/>
        <a:p>
          <a:endParaRPr lang="en-US"/>
        </a:p>
      </dgm:t>
    </dgm:pt>
    <dgm:pt modelId="{4A6A2A0B-F9E2-4E5B-937B-F8B71F7C3B6B}" type="sibTrans" cxnId="{8BC534F5-270E-4E46-B63A-DB2B8F76EF01}">
      <dgm:prSet/>
      <dgm:spPr/>
      <dgm:t>
        <a:bodyPr/>
        <a:lstStyle/>
        <a:p>
          <a:endParaRPr lang="en-US"/>
        </a:p>
      </dgm:t>
    </dgm:pt>
    <dgm:pt modelId="{7BFA62A2-ACC5-479D-8BD1-175511EC3C28}">
      <dgm:prSet phldrT="[Text]"/>
      <dgm:spPr/>
      <dgm:t>
        <a:bodyPr/>
        <a:lstStyle/>
        <a:p>
          <a:r>
            <a:rPr lang="en-US" dirty="0"/>
            <a:t>No longer than retrieval from secondary storage</a:t>
          </a:r>
        </a:p>
      </dgm:t>
    </dgm:pt>
    <dgm:pt modelId="{CB335839-97E7-495E-996C-C8300DA55174}" type="parTrans" cxnId="{B2ED2115-1664-49BB-AED9-B9502C955881}">
      <dgm:prSet/>
      <dgm:spPr/>
      <dgm:t>
        <a:bodyPr/>
        <a:lstStyle/>
        <a:p>
          <a:endParaRPr lang="en-US"/>
        </a:p>
      </dgm:t>
    </dgm:pt>
    <dgm:pt modelId="{A55E8A73-DE35-4E96-9874-595513A2B4C9}" type="sibTrans" cxnId="{B2ED2115-1664-49BB-AED9-B9502C955881}">
      <dgm:prSet/>
      <dgm:spPr/>
      <dgm:t>
        <a:bodyPr/>
        <a:lstStyle/>
        <a:p>
          <a:endParaRPr lang="en-US"/>
        </a:p>
      </dgm:t>
    </dgm:pt>
    <dgm:pt modelId="{72305EAC-EDA9-4A5A-8976-BAD8BFDAE231}" type="pres">
      <dgm:prSet presAssocID="{E68A6252-C303-41C4-A96C-39079A44C465}" presName="Name0" presStyleCnt="0">
        <dgm:presLayoutVars>
          <dgm:dir/>
          <dgm:animLvl val="lvl"/>
          <dgm:resizeHandles val="exact"/>
        </dgm:presLayoutVars>
      </dgm:prSet>
      <dgm:spPr/>
    </dgm:pt>
    <dgm:pt modelId="{4569D705-6D79-47CD-BE36-F0FD180CB2ED}" type="pres">
      <dgm:prSet presAssocID="{A978ED25-8C92-43E0-9C77-C53EBE2ED1B0}" presName="linNode" presStyleCnt="0"/>
      <dgm:spPr/>
    </dgm:pt>
    <dgm:pt modelId="{6E60EE09-B35D-4142-BDB2-2CF7A6911A2D}" type="pres">
      <dgm:prSet presAssocID="{A978ED25-8C92-43E0-9C77-C53EBE2ED1B0}" presName="parentText" presStyleLbl="node1" presStyleIdx="0" presStyleCnt="4" custScaleX="55367">
        <dgm:presLayoutVars>
          <dgm:chMax val="1"/>
          <dgm:bulletEnabled val="1"/>
        </dgm:presLayoutVars>
      </dgm:prSet>
      <dgm:spPr/>
    </dgm:pt>
    <dgm:pt modelId="{49DE6CE9-C43A-4FA1-8A22-13FE1A90A39E}" type="pres">
      <dgm:prSet presAssocID="{A978ED25-8C92-43E0-9C77-C53EBE2ED1B0}" presName="descendantText" presStyleLbl="alignAccFollowNode1" presStyleIdx="0" presStyleCnt="4" custScaleX="114513">
        <dgm:presLayoutVars>
          <dgm:bulletEnabled val="1"/>
        </dgm:presLayoutVars>
      </dgm:prSet>
      <dgm:spPr/>
    </dgm:pt>
    <dgm:pt modelId="{ABC70852-B949-42B2-9964-F103EA2B7600}" type="pres">
      <dgm:prSet presAssocID="{8472A276-920B-40E6-B962-D1D96166C338}" presName="sp" presStyleCnt="0"/>
      <dgm:spPr/>
    </dgm:pt>
    <dgm:pt modelId="{CE87C8E8-41FC-4550-A889-2E9D8921B613}" type="pres">
      <dgm:prSet presAssocID="{E7CC5FED-B9D6-49D5-9CC1-D6BAA5274CBB}" presName="linNode" presStyleCnt="0"/>
      <dgm:spPr/>
    </dgm:pt>
    <dgm:pt modelId="{F4CCF8C7-050A-4BB4-9123-682C208A23C4}" type="pres">
      <dgm:prSet presAssocID="{E7CC5FED-B9D6-49D5-9CC1-D6BAA5274CBB}" presName="parentText" presStyleLbl="node1" presStyleIdx="1" presStyleCnt="4" custScaleX="55367">
        <dgm:presLayoutVars>
          <dgm:chMax val="1"/>
          <dgm:bulletEnabled val="1"/>
        </dgm:presLayoutVars>
      </dgm:prSet>
      <dgm:spPr/>
    </dgm:pt>
    <dgm:pt modelId="{48382521-CC7A-4BC7-B596-2E2951DD0E41}" type="pres">
      <dgm:prSet presAssocID="{E7CC5FED-B9D6-49D5-9CC1-D6BAA5274CBB}" presName="descendantText" presStyleLbl="alignAccFollowNode1" presStyleIdx="1" presStyleCnt="4" custScaleX="114513">
        <dgm:presLayoutVars>
          <dgm:bulletEnabled val="1"/>
        </dgm:presLayoutVars>
      </dgm:prSet>
      <dgm:spPr/>
    </dgm:pt>
    <dgm:pt modelId="{20274E47-CEFF-4CF4-BEC5-506C2987C615}" type="pres">
      <dgm:prSet presAssocID="{B00E4AAD-6E45-4AD8-9D12-FE2B8245370C}" presName="sp" presStyleCnt="0"/>
      <dgm:spPr/>
    </dgm:pt>
    <dgm:pt modelId="{85B2308D-9DF6-414A-9A43-19A9400785BA}" type="pres">
      <dgm:prSet presAssocID="{A0CADD60-48DC-4860-8D46-7E23CD52E3CE}" presName="linNode" presStyleCnt="0"/>
      <dgm:spPr/>
    </dgm:pt>
    <dgm:pt modelId="{17B378EC-9B55-4C4B-9722-23DC9F9ABE20}" type="pres">
      <dgm:prSet presAssocID="{A0CADD60-48DC-4860-8D46-7E23CD52E3CE}" presName="parentText" presStyleLbl="node1" presStyleIdx="2" presStyleCnt="4" custScaleX="55367">
        <dgm:presLayoutVars>
          <dgm:chMax val="1"/>
          <dgm:bulletEnabled val="1"/>
        </dgm:presLayoutVars>
      </dgm:prSet>
      <dgm:spPr/>
    </dgm:pt>
    <dgm:pt modelId="{8C5DBD42-966F-43A0-BC4E-DE09433E675F}" type="pres">
      <dgm:prSet presAssocID="{A0CADD60-48DC-4860-8D46-7E23CD52E3CE}" presName="descendantText" presStyleLbl="alignAccFollowNode1" presStyleIdx="2" presStyleCnt="4" custScaleX="114513">
        <dgm:presLayoutVars>
          <dgm:bulletEnabled val="1"/>
        </dgm:presLayoutVars>
      </dgm:prSet>
      <dgm:spPr/>
    </dgm:pt>
    <dgm:pt modelId="{C17C3220-3DCC-4CA3-A2A9-09BE715C3331}" type="pres">
      <dgm:prSet presAssocID="{A65D33E0-760F-4A8D-89A5-A5E816CD2D0F}" presName="sp" presStyleCnt="0"/>
      <dgm:spPr/>
    </dgm:pt>
    <dgm:pt modelId="{ADBFE36E-64BE-435E-A396-A4450C1BDF4C}" type="pres">
      <dgm:prSet presAssocID="{8D474453-87F4-4280-94AB-EC3DFE8F318A}" presName="linNode" presStyleCnt="0"/>
      <dgm:spPr/>
    </dgm:pt>
    <dgm:pt modelId="{18D48A5A-19BE-45E4-B3B7-2EDD7D951C84}" type="pres">
      <dgm:prSet presAssocID="{8D474453-87F4-4280-94AB-EC3DFE8F318A}" presName="parentText" presStyleLbl="node1" presStyleIdx="3" presStyleCnt="4" custScaleX="55367">
        <dgm:presLayoutVars>
          <dgm:chMax val="1"/>
          <dgm:bulletEnabled val="1"/>
        </dgm:presLayoutVars>
      </dgm:prSet>
      <dgm:spPr/>
    </dgm:pt>
    <dgm:pt modelId="{B7C382E1-B430-4F14-B7E4-2E929C210AB8}" type="pres">
      <dgm:prSet presAssocID="{8D474453-87F4-4280-94AB-EC3DFE8F318A}" presName="descendantText" presStyleLbl="alignAccFollowNode1" presStyleIdx="3" presStyleCnt="4" custScaleX="114513">
        <dgm:presLayoutVars>
          <dgm:bulletEnabled val="1"/>
        </dgm:presLayoutVars>
      </dgm:prSet>
      <dgm:spPr/>
    </dgm:pt>
  </dgm:ptLst>
  <dgm:cxnLst>
    <dgm:cxn modelId="{687FD610-3A27-4AAD-BEFC-70F16378B2EB}" srcId="{E68A6252-C303-41C4-A96C-39079A44C465}" destId="{A0CADD60-48DC-4860-8D46-7E23CD52E3CE}" srcOrd="2" destOrd="0" parTransId="{C5951B88-BDF0-41D7-A8AB-91418BD854A4}" sibTransId="{A65D33E0-760F-4A8D-89A5-A5E816CD2D0F}"/>
    <dgm:cxn modelId="{B2ED2115-1664-49BB-AED9-B9502C955881}" srcId="{8D474453-87F4-4280-94AB-EC3DFE8F318A}" destId="{7BFA62A2-ACC5-479D-8BD1-175511EC3C28}" srcOrd="1" destOrd="0" parTransId="{CB335839-97E7-495E-996C-C8300DA55174}" sibTransId="{A55E8A73-DE35-4E96-9874-595513A2B4C9}"/>
    <dgm:cxn modelId="{6909081E-ED2B-497B-AEB9-2A2796ADA03F}" type="presOf" srcId="{F328D8BB-863B-4AB3-8ABD-122F61277462}" destId="{49DE6CE9-C43A-4FA1-8A22-13FE1A90A39E}" srcOrd="0" destOrd="0" presId="urn:microsoft.com/office/officeart/2005/8/layout/vList5"/>
    <dgm:cxn modelId="{C1216122-099B-49B3-84F3-E035BBD6D37B}" type="presOf" srcId="{A978ED25-8C92-43E0-9C77-C53EBE2ED1B0}" destId="{6E60EE09-B35D-4142-BDB2-2CF7A6911A2D}" srcOrd="0" destOrd="0" presId="urn:microsoft.com/office/officeart/2005/8/layout/vList5"/>
    <dgm:cxn modelId="{998C0243-6465-43B0-8CB4-5A26D617B883}" type="presOf" srcId="{E68A6252-C303-41C4-A96C-39079A44C465}" destId="{72305EAC-EDA9-4A5A-8976-BAD8BFDAE231}" srcOrd="0" destOrd="0" presId="urn:microsoft.com/office/officeart/2005/8/layout/vList5"/>
    <dgm:cxn modelId="{B9297D45-91B5-4C5C-8802-FE228A282600}" type="presOf" srcId="{ED584A68-FA81-4C07-9ADA-A35FB64C0E20}" destId="{B7C382E1-B430-4F14-B7E4-2E929C210AB8}" srcOrd="0" destOrd="0" presId="urn:microsoft.com/office/officeart/2005/8/layout/vList5"/>
    <dgm:cxn modelId="{20E0E166-747B-499C-B3CE-07BA679D1D00}" type="presOf" srcId="{E7CC5FED-B9D6-49D5-9CC1-D6BAA5274CBB}" destId="{F4CCF8C7-050A-4BB4-9123-682C208A23C4}" srcOrd="0" destOrd="0" presId="urn:microsoft.com/office/officeart/2005/8/layout/vList5"/>
    <dgm:cxn modelId="{EC124B69-08C5-4515-A403-DCD958667E87}" srcId="{E68A6252-C303-41C4-A96C-39079A44C465}" destId="{A978ED25-8C92-43E0-9C77-C53EBE2ED1B0}" srcOrd="0" destOrd="0" parTransId="{5CA228B6-49CB-4C6F-B323-A01F172A636F}" sibTransId="{8472A276-920B-40E6-B962-D1D96166C338}"/>
    <dgm:cxn modelId="{B826ED58-3340-4643-AA64-5ED80FCD04AD}" type="presOf" srcId="{3E6A7D0F-95F0-4E3A-8D46-EA4D4C558DCD}" destId="{8C5DBD42-966F-43A0-BC4E-DE09433E675F}" srcOrd="0" destOrd="0" presId="urn:microsoft.com/office/officeart/2005/8/layout/vList5"/>
    <dgm:cxn modelId="{AE760B5A-AA9F-461F-B48C-D864C4820A63}" type="presOf" srcId="{B2A3CAA5-8A13-4865-931A-3A8FD82728EF}" destId="{48382521-CC7A-4BC7-B596-2E2951DD0E41}" srcOrd="0" destOrd="0" presId="urn:microsoft.com/office/officeart/2005/8/layout/vList5"/>
    <dgm:cxn modelId="{D5A79999-2F22-4538-AC46-D59281D8F0A7}" srcId="{A978ED25-8C92-43E0-9C77-C53EBE2ED1B0}" destId="{F328D8BB-863B-4AB3-8ABD-122F61277462}" srcOrd="0" destOrd="0" parTransId="{BAF8B24B-5CA3-48A6-B8DB-19E5AC28369A}" sibTransId="{BADFB56F-9182-48FE-8558-4060E2AC06BC}"/>
    <dgm:cxn modelId="{4483C89A-26AF-43AB-B5A2-3D434C8DA183}" srcId="{E68A6252-C303-41C4-A96C-39079A44C465}" destId="{E7CC5FED-B9D6-49D5-9CC1-D6BAA5274CBB}" srcOrd="1" destOrd="0" parTransId="{A6CE488D-4C3B-438D-B38A-DA68003654A9}" sibTransId="{B00E4AAD-6E45-4AD8-9D12-FE2B8245370C}"/>
    <dgm:cxn modelId="{D147CEA1-2E44-4026-9BB8-0E25A8B7EBBB}" srcId="{8D474453-87F4-4280-94AB-EC3DFE8F318A}" destId="{ED584A68-FA81-4C07-9ADA-A35FB64C0E20}" srcOrd="0" destOrd="0" parTransId="{6F793D67-CAA8-4F9A-9D3D-85D3C4F63360}" sibTransId="{37E0112E-03CB-49EF-B8B3-5AA0488A4514}"/>
    <dgm:cxn modelId="{498DC7B1-4D7E-4799-B86B-D8F6B61D083A}" srcId="{E68A6252-C303-41C4-A96C-39079A44C465}" destId="{8D474453-87F4-4280-94AB-EC3DFE8F318A}" srcOrd="3" destOrd="0" parTransId="{00F9E97D-7454-4DD2-9FEE-F89FE6BCEBED}" sibTransId="{19145E81-C505-4342-95B9-669F8731734A}"/>
    <dgm:cxn modelId="{8BA1F6B2-9365-4D01-9A21-55B42FF8B6B9}" type="presOf" srcId="{8D474453-87F4-4280-94AB-EC3DFE8F318A}" destId="{18D48A5A-19BE-45E4-B3B7-2EDD7D951C84}" srcOrd="0" destOrd="0" presId="urn:microsoft.com/office/officeart/2005/8/layout/vList5"/>
    <dgm:cxn modelId="{0BB96AE0-C979-4F70-BD8F-383D64D0B743}" srcId="{A0CADD60-48DC-4860-8D46-7E23CD52E3CE}" destId="{3E6A7D0F-95F0-4E3A-8D46-EA4D4C558DCD}" srcOrd="0" destOrd="0" parTransId="{99B42F47-FCFB-4F92-B39A-44331D881089}" sibTransId="{6732EB1B-9FED-49B1-A6C5-FAEBA4AE3737}"/>
    <dgm:cxn modelId="{0ED702E6-029E-49C3-97CA-A680246D8FE7}" type="presOf" srcId="{A0CADD60-48DC-4860-8D46-7E23CD52E3CE}" destId="{17B378EC-9B55-4C4B-9722-23DC9F9ABE20}" srcOrd="0" destOrd="0" presId="urn:microsoft.com/office/officeart/2005/8/layout/vList5"/>
    <dgm:cxn modelId="{8BC534F5-270E-4E46-B63A-DB2B8F76EF01}" srcId="{E7CC5FED-B9D6-49D5-9CC1-D6BAA5274CBB}" destId="{B2A3CAA5-8A13-4865-931A-3A8FD82728EF}" srcOrd="0" destOrd="0" parTransId="{73575F84-B42D-4C31-B38B-96852DEB2926}" sibTransId="{4A6A2A0B-F9E2-4E5B-937B-F8B71F7C3B6B}"/>
    <dgm:cxn modelId="{35B99AF9-2F23-4B74-92BA-8810FAD724CA}" type="presOf" srcId="{7BFA62A2-ACC5-479D-8BD1-175511EC3C28}" destId="{B7C382E1-B430-4F14-B7E4-2E929C210AB8}" srcOrd="0" destOrd="1" presId="urn:microsoft.com/office/officeart/2005/8/layout/vList5"/>
    <dgm:cxn modelId="{D17318D3-322F-4F92-9102-F084C6BC9C78}" type="presParOf" srcId="{72305EAC-EDA9-4A5A-8976-BAD8BFDAE231}" destId="{4569D705-6D79-47CD-BE36-F0FD180CB2ED}" srcOrd="0" destOrd="0" presId="urn:microsoft.com/office/officeart/2005/8/layout/vList5"/>
    <dgm:cxn modelId="{C292A49D-0A68-479E-83DF-866B2AE625D3}" type="presParOf" srcId="{4569D705-6D79-47CD-BE36-F0FD180CB2ED}" destId="{6E60EE09-B35D-4142-BDB2-2CF7A6911A2D}" srcOrd="0" destOrd="0" presId="urn:microsoft.com/office/officeart/2005/8/layout/vList5"/>
    <dgm:cxn modelId="{1F18FF40-75B6-489A-B56A-97CEF4B87FC0}" type="presParOf" srcId="{4569D705-6D79-47CD-BE36-F0FD180CB2ED}" destId="{49DE6CE9-C43A-4FA1-8A22-13FE1A90A39E}" srcOrd="1" destOrd="0" presId="urn:microsoft.com/office/officeart/2005/8/layout/vList5"/>
    <dgm:cxn modelId="{ACDAD30E-5880-4DF7-923D-65185CAD9FFA}" type="presParOf" srcId="{72305EAC-EDA9-4A5A-8976-BAD8BFDAE231}" destId="{ABC70852-B949-42B2-9964-F103EA2B7600}" srcOrd="1" destOrd="0" presId="urn:microsoft.com/office/officeart/2005/8/layout/vList5"/>
    <dgm:cxn modelId="{12EF68BD-3ABC-40C0-9311-EE652D5E6C06}" type="presParOf" srcId="{72305EAC-EDA9-4A5A-8976-BAD8BFDAE231}" destId="{CE87C8E8-41FC-4550-A889-2E9D8921B613}" srcOrd="2" destOrd="0" presId="urn:microsoft.com/office/officeart/2005/8/layout/vList5"/>
    <dgm:cxn modelId="{69A17005-51C4-4C9C-8288-9F083CF10C01}" type="presParOf" srcId="{CE87C8E8-41FC-4550-A889-2E9D8921B613}" destId="{F4CCF8C7-050A-4BB4-9123-682C208A23C4}" srcOrd="0" destOrd="0" presId="urn:microsoft.com/office/officeart/2005/8/layout/vList5"/>
    <dgm:cxn modelId="{9161732F-0CD4-4F98-ADB5-D0BCE3D64D2F}" type="presParOf" srcId="{CE87C8E8-41FC-4550-A889-2E9D8921B613}" destId="{48382521-CC7A-4BC7-B596-2E2951DD0E41}" srcOrd="1" destOrd="0" presId="urn:microsoft.com/office/officeart/2005/8/layout/vList5"/>
    <dgm:cxn modelId="{4CD6E5E9-58E9-421E-AD5D-1FDF638DA89D}" type="presParOf" srcId="{72305EAC-EDA9-4A5A-8976-BAD8BFDAE231}" destId="{20274E47-CEFF-4CF4-BEC5-506C2987C615}" srcOrd="3" destOrd="0" presId="urn:microsoft.com/office/officeart/2005/8/layout/vList5"/>
    <dgm:cxn modelId="{367496A8-B479-433F-B37E-853087D0C4A7}" type="presParOf" srcId="{72305EAC-EDA9-4A5A-8976-BAD8BFDAE231}" destId="{85B2308D-9DF6-414A-9A43-19A9400785BA}" srcOrd="4" destOrd="0" presId="urn:microsoft.com/office/officeart/2005/8/layout/vList5"/>
    <dgm:cxn modelId="{2B3DCCCA-6462-41C8-98B2-D61A70019B79}" type="presParOf" srcId="{85B2308D-9DF6-414A-9A43-19A9400785BA}" destId="{17B378EC-9B55-4C4B-9722-23DC9F9ABE20}" srcOrd="0" destOrd="0" presId="urn:microsoft.com/office/officeart/2005/8/layout/vList5"/>
    <dgm:cxn modelId="{4BDD44A4-E102-47F1-B016-F659F08849EA}" type="presParOf" srcId="{85B2308D-9DF6-414A-9A43-19A9400785BA}" destId="{8C5DBD42-966F-43A0-BC4E-DE09433E675F}" srcOrd="1" destOrd="0" presId="urn:microsoft.com/office/officeart/2005/8/layout/vList5"/>
    <dgm:cxn modelId="{924D17BA-B8C3-4851-8D45-C65B65D03C4E}" type="presParOf" srcId="{72305EAC-EDA9-4A5A-8976-BAD8BFDAE231}" destId="{C17C3220-3DCC-4CA3-A2A9-09BE715C3331}" srcOrd="5" destOrd="0" presId="urn:microsoft.com/office/officeart/2005/8/layout/vList5"/>
    <dgm:cxn modelId="{84FB4AEF-A534-43D7-AE83-4AC54D066CF0}" type="presParOf" srcId="{72305EAC-EDA9-4A5A-8976-BAD8BFDAE231}" destId="{ADBFE36E-64BE-435E-A396-A4450C1BDF4C}" srcOrd="6" destOrd="0" presId="urn:microsoft.com/office/officeart/2005/8/layout/vList5"/>
    <dgm:cxn modelId="{BB56FDFB-A7B4-492D-8B17-9DEB5BE2662C}" type="presParOf" srcId="{ADBFE36E-64BE-435E-A396-A4450C1BDF4C}" destId="{18D48A5A-19BE-45E4-B3B7-2EDD7D951C84}" srcOrd="0" destOrd="0" presId="urn:microsoft.com/office/officeart/2005/8/layout/vList5"/>
    <dgm:cxn modelId="{CFFDECEC-04C8-4979-A19A-2A986D16120D}" type="presParOf" srcId="{ADBFE36E-64BE-435E-A396-A4450C1BDF4C}" destId="{B7C382E1-B430-4F14-B7E4-2E929C21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E583-2FE1-49E9-97CE-08F19ADCA510}">
      <dsp:nvSpPr>
        <dsp:cNvPr id="0" name=""/>
        <dsp:cNvSpPr/>
      </dsp:nvSpPr>
      <dsp:spPr>
        <a:xfrm>
          <a:off x="3033916" y="2055246"/>
          <a:ext cx="180463" cy="55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421"/>
              </a:lnTo>
              <a:lnTo>
                <a:pt x="180463" y="553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80FBD-2CC9-49EB-88B6-84368F74B98E}">
      <dsp:nvSpPr>
        <dsp:cNvPr id="0" name=""/>
        <dsp:cNvSpPr/>
      </dsp:nvSpPr>
      <dsp:spPr>
        <a:xfrm>
          <a:off x="2059413" y="1201052"/>
          <a:ext cx="1455738" cy="25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24"/>
              </a:lnTo>
              <a:lnTo>
                <a:pt x="1455738" y="126324"/>
              </a:lnTo>
              <a:lnTo>
                <a:pt x="1455738" y="2526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A9C7C-D14F-4AF6-92AC-042851AB84B0}">
      <dsp:nvSpPr>
        <dsp:cNvPr id="0" name=""/>
        <dsp:cNvSpPr/>
      </dsp:nvSpPr>
      <dsp:spPr>
        <a:xfrm>
          <a:off x="1578178" y="2055246"/>
          <a:ext cx="180463" cy="140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614"/>
              </a:lnTo>
              <a:lnTo>
                <a:pt x="180463" y="14076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F9D22-654B-44AF-BF10-5EAFBD9F8E13}">
      <dsp:nvSpPr>
        <dsp:cNvPr id="0" name=""/>
        <dsp:cNvSpPr/>
      </dsp:nvSpPr>
      <dsp:spPr>
        <a:xfrm>
          <a:off x="1578178" y="2055246"/>
          <a:ext cx="180463" cy="55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421"/>
              </a:lnTo>
              <a:lnTo>
                <a:pt x="180463" y="553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AB996-CB3F-4C91-BD01-7D365892BFBF}">
      <dsp:nvSpPr>
        <dsp:cNvPr id="0" name=""/>
        <dsp:cNvSpPr/>
      </dsp:nvSpPr>
      <dsp:spPr>
        <a:xfrm>
          <a:off x="2013693" y="1201052"/>
          <a:ext cx="91440" cy="252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6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801CC-8450-4062-A0CD-5DF7D7D91F58}">
      <dsp:nvSpPr>
        <dsp:cNvPr id="0" name=""/>
        <dsp:cNvSpPr/>
      </dsp:nvSpPr>
      <dsp:spPr>
        <a:xfrm>
          <a:off x="122439" y="2055246"/>
          <a:ext cx="180463" cy="140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614"/>
              </a:lnTo>
              <a:lnTo>
                <a:pt x="180463" y="14076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4D535-9217-4BD0-A415-81A1B1A33FCB}">
      <dsp:nvSpPr>
        <dsp:cNvPr id="0" name=""/>
        <dsp:cNvSpPr/>
      </dsp:nvSpPr>
      <dsp:spPr>
        <a:xfrm>
          <a:off x="122439" y="2055246"/>
          <a:ext cx="180463" cy="55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421"/>
              </a:lnTo>
              <a:lnTo>
                <a:pt x="180463" y="553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EAA-3491-40A1-8E94-D4FDF3366465}">
      <dsp:nvSpPr>
        <dsp:cNvPr id="0" name=""/>
        <dsp:cNvSpPr/>
      </dsp:nvSpPr>
      <dsp:spPr>
        <a:xfrm>
          <a:off x="603675" y="1201052"/>
          <a:ext cx="1455738" cy="252648"/>
        </a:xfrm>
        <a:custGeom>
          <a:avLst/>
          <a:gdLst/>
          <a:ahLst/>
          <a:cxnLst/>
          <a:rect l="0" t="0" r="0" b="0"/>
          <a:pathLst>
            <a:path>
              <a:moveTo>
                <a:pt x="1455738" y="0"/>
              </a:moveTo>
              <a:lnTo>
                <a:pt x="1455738" y="126324"/>
              </a:lnTo>
              <a:lnTo>
                <a:pt x="0" y="126324"/>
              </a:lnTo>
              <a:lnTo>
                <a:pt x="0" y="2526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5DA7F-FF64-4B43-A60D-4380988BC9AF}">
      <dsp:nvSpPr>
        <dsp:cNvPr id="0" name=""/>
        <dsp:cNvSpPr/>
      </dsp:nvSpPr>
      <dsp:spPr>
        <a:xfrm>
          <a:off x="1457869" y="599507"/>
          <a:ext cx="1203089" cy="601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.</a:t>
          </a:r>
        </a:p>
      </dsp:txBody>
      <dsp:txXfrm>
        <a:off x="1457869" y="599507"/>
        <a:ext cx="1203089" cy="601544"/>
      </dsp:txXfrm>
    </dsp:sp>
    <dsp:sp modelId="{03EF9203-E123-449E-95D0-40ED44D2CDFE}">
      <dsp:nvSpPr>
        <dsp:cNvPr id="0" name=""/>
        <dsp:cNvSpPr/>
      </dsp:nvSpPr>
      <dsp:spPr>
        <a:xfrm>
          <a:off x="2131" y="1453701"/>
          <a:ext cx="1203089" cy="601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edu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2131" y="1453701"/>
        <a:ext cx="1203089" cy="601544"/>
      </dsp:txXfrm>
    </dsp:sp>
    <dsp:sp modelId="{018F37D6-40A6-4DC3-B403-DDF6F36078C7}">
      <dsp:nvSpPr>
        <dsp:cNvPr id="0" name=""/>
        <dsp:cNvSpPr/>
      </dsp:nvSpPr>
      <dsp:spPr>
        <a:xfrm>
          <a:off x="302903" y="2307894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otterbein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02903" y="2307894"/>
        <a:ext cx="1203089" cy="601544"/>
      </dsp:txXfrm>
    </dsp:sp>
    <dsp:sp modelId="{5433E5F5-6F52-4F6C-9045-EF2835FEF7A6}">
      <dsp:nvSpPr>
        <dsp:cNvPr id="0" name=""/>
        <dsp:cNvSpPr/>
      </dsp:nvSpPr>
      <dsp:spPr>
        <a:xfrm>
          <a:off x="302903" y="3162088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mit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02903" y="3162088"/>
        <a:ext cx="1203089" cy="601544"/>
      </dsp:txXfrm>
    </dsp:sp>
    <dsp:sp modelId="{4513E67F-3F3A-4911-B17A-D799DD8828A4}">
      <dsp:nvSpPr>
        <dsp:cNvPr id="0" name=""/>
        <dsp:cNvSpPr/>
      </dsp:nvSpPr>
      <dsp:spPr>
        <a:xfrm>
          <a:off x="1457869" y="1453701"/>
          <a:ext cx="1203089" cy="601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com</a:t>
          </a:r>
        </a:p>
      </dsp:txBody>
      <dsp:txXfrm>
        <a:off x="1457869" y="1453701"/>
        <a:ext cx="1203089" cy="601544"/>
      </dsp:txXfrm>
    </dsp:sp>
    <dsp:sp modelId="{517A2E8B-97B6-4E7E-873A-E789EE7CD24A}">
      <dsp:nvSpPr>
        <dsp:cNvPr id="0" name=""/>
        <dsp:cNvSpPr/>
      </dsp:nvSpPr>
      <dsp:spPr>
        <a:xfrm>
          <a:off x="1758641" y="2307894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microsoft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758641" y="2307894"/>
        <a:ext cx="1203089" cy="601544"/>
      </dsp:txXfrm>
    </dsp:sp>
    <dsp:sp modelId="{3A0EDCBD-98C8-46F5-9B50-824834A0537D}">
      <dsp:nvSpPr>
        <dsp:cNvPr id="0" name=""/>
        <dsp:cNvSpPr/>
      </dsp:nvSpPr>
      <dsp:spPr>
        <a:xfrm>
          <a:off x="1758641" y="3162088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amazon</a:t>
          </a:r>
        </a:p>
      </dsp:txBody>
      <dsp:txXfrm>
        <a:off x="1758641" y="3162088"/>
        <a:ext cx="1203089" cy="601544"/>
      </dsp:txXfrm>
    </dsp:sp>
    <dsp:sp modelId="{719EF654-CF5E-4F4B-A10C-24140ED613DD}">
      <dsp:nvSpPr>
        <dsp:cNvPr id="0" name=""/>
        <dsp:cNvSpPr/>
      </dsp:nvSpPr>
      <dsp:spPr>
        <a:xfrm>
          <a:off x="2913607" y="1453701"/>
          <a:ext cx="1203089" cy="601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org</a:t>
          </a:r>
        </a:p>
      </dsp:txBody>
      <dsp:txXfrm>
        <a:off x="2913607" y="1453701"/>
        <a:ext cx="1203089" cy="601544"/>
      </dsp:txXfrm>
    </dsp:sp>
    <dsp:sp modelId="{AA46DB67-644C-4C75-885F-FC49EA8C0AFD}">
      <dsp:nvSpPr>
        <dsp:cNvPr id="0" name=""/>
        <dsp:cNvSpPr/>
      </dsp:nvSpPr>
      <dsp:spPr>
        <a:xfrm>
          <a:off x="3214379" y="2307894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code</a:t>
          </a:r>
        </a:p>
      </dsp:txBody>
      <dsp:txXfrm>
        <a:off x="3214379" y="2307894"/>
        <a:ext cx="1203089" cy="60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E5C9-53F9-4EB3-9AA0-FE1A237E516F}">
      <dsp:nvSpPr>
        <dsp:cNvPr id="0" name=""/>
        <dsp:cNvSpPr/>
      </dsp:nvSpPr>
      <dsp:spPr>
        <a:xfrm>
          <a:off x="1528454" y="61726"/>
          <a:ext cx="2962890" cy="29628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Confidentiality</a:t>
          </a:r>
        </a:p>
      </dsp:txBody>
      <dsp:txXfrm>
        <a:off x="1923507" y="580232"/>
        <a:ext cx="2172786" cy="1333300"/>
      </dsp:txXfrm>
    </dsp:sp>
    <dsp:sp modelId="{2C5BDDA1-DE0F-48E0-AFAA-0B92289B9D84}">
      <dsp:nvSpPr>
        <dsp:cNvPr id="0" name=""/>
        <dsp:cNvSpPr/>
      </dsp:nvSpPr>
      <dsp:spPr>
        <a:xfrm>
          <a:off x="2597564" y="1913533"/>
          <a:ext cx="2962890" cy="29628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Integrity</a:t>
          </a:r>
        </a:p>
      </dsp:txBody>
      <dsp:txXfrm>
        <a:off x="3503715" y="2678946"/>
        <a:ext cx="1777734" cy="1629589"/>
      </dsp:txXfrm>
    </dsp:sp>
    <dsp:sp modelId="{DB034F15-2599-4336-B433-04600DD32F1E}">
      <dsp:nvSpPr>
        <dsp:cNvPr id="0" name=""/>
        <dsp:cNvSpPr/>
      </dsp:nvSpPr>
      <dsp:spPr>
        <a:xfrm>
          <a:off x="459345" y="1913533"/>
          <a:ext cx="2962890" cy="29628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Availability</a:t>
          </a:r>
        </a:p>
      </dsp:txBody>
      <dsp:txXfrm>
        <a:off x="738351" y="2678946"/>
        <a:ext cx="1777734" cy="162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6CE9-C43A-4FA1-8A22-13FE1A90A39E}">
      <dsp:nvSpPr>
        <dsp:cNvPr id="0" name=""/>
        <dsp:cNvSpPr/>
      </dsp:nvSpPr>
      <dsp:spPr>
        <a:xfrm rot="5400000">
          <a:off x="5971627" y="-2333205"/>
          <a:ext cx="1218009" cy="61935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Given a digest, should be hard to find a message that would produce 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One-way property</a:t>
          </a:r>
        </a:p>
      </dsp:txBody>
      <dsp:txXfrm rot="-5400000">
        <a:off x="3483864" y="214016"/>
        <a:ext cx="6134078" cy="1099093"/>
      </dsp:txXfrm>
    </dsp:sp>
    <dsp:sp modelId="{6E60EE09-B35D-4142-BDB2-2CF7A6911A2D}">
      <dsp:nvSpPr>
        <dsp:cNvPr id="0" name=""/>
        <dsp:cNvSpPr/>
      </dsp:nvSpPr>
      <dsp:spPr>
        <a:xfrm>
          <a:off x="0" y="2306"/>
          <a:ext cx="3483864" cy="15225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Preimage</a:t>
          </a:r>
          <a:r>
            <a:rPr lang="en-US" sz="3300" kern="1200" dirty="0"/>
            <a:t> Resistance</a:t>
          </a:r>
        </a:p>
      </dsp:txBody>
      <dsp:txXfrm>
        <a:off x="74323" y="76629"/>
        <a:ext cx="3335218" cy="1373865"/>
      </dsp:txXfrm>
    </dsp:sp>
    <dsp:sp modelId="{8C5DBD42-966F-43A0-BC4E-DE09433E675F}">
      <dsp:nvSpPr>
        <dsp:cNvPr id="0" name=""/>
        <dsp:cNvSpPr/>
      </dsp:nvSpPr>
      <dsp:spPr>
        <a:xfrm rot="5400000">
          <a:off x="5971627" y="-734568"/>
          <a:ext cx="1218009" cy="61935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Given a message m, it should be hard to find a different message that has the same digest</a:t>
          </a:r>
        </a:p>
      </dsp:txBody>
      <dsp:txXfrm rot="-5400000">
        <a:off x="3483864" y="1812653"/>
        <a:ext cx="6134078" cy="1099093"/>
      </dsp:txXfrm>
    </dsp:sp>
    <dsp:sp modelId="{17B378EC-9B55-4C4B-9722-23DC9F9ABE20}">
      <dsp:nvSpPr>
        <dsp:cNvPr id="0" name=""/>
        <dsp:cNvSpPr/>
      </dsp:nvSpPr>
      <dsp:spPr>
        <a:xfrm>
          <a:off x="0" y="1600944"/>
          <a:ext cx="3483864" cy="15225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Second </a:t>
          </a:r>
          <a:r>
            <a:rPr lang="en-US" sz="3300" kern="1200" dirty="0" err="1"/>
            <a:t>Preimage</a:t>
          </a:r>
          <a:r>
            <a:rPr lang="en-US" sz="3300" kern="1200" dirty="0"/>
            <a:t> Resistance</a:t>
          </a:r>
        </a:p>
      </dsp:txBody>
      <dsp:txXfrm>
        <a:off x="74323" y="1675267"/>
        <a:ext cx="3335218" cy="1373865"/>
      </dsp:txXfrm>
    </dsp:sp>
    <dsp:sp modelId="{B7C382E1-B430-4F14-B7E4-2E929C210AB8}">
      <dsp:nvSpPr>
        <dsp:cNvPr id="0" name=""/>
        <dsp:cNvSpPr/>
      </dsp:nvSpPr>
      <dsp:spPr>
        <a:xfrm rot="5400000">
          <a:off x="5971627" y="864069"/>
          <a:ext cx="1218009" cy="61935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Should be hard to find any two messages that hash to the same digest (collision)</a:t>
          </a:r>
        </a:p>
      </dsp:txBody>
      <dsp:txXfrm rot="-5400000">
        <a:off x="3483864" y="3411290"/>
        <a:ext cx="6134078" cy="1099093"/>
      </dsp:txXfrm>
    </dsp:sp>
    <dsp:sp modelId="{18D48A5A-19BE-45E4-B3B7-2EDD7D951C84}">
      <dsp:nvSpPr>
        <dsp:cNvPr id="0" name=""/>
        <dsp:cNvSpPr/>
      </dsp:nvSpPr>
      <dsp:spPr>
        <a:xfrm>
          <a:off x="0" y="3199581"/>
          <a:ext cx="3483864" cy="15225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Collision Resistance</a:t>
          </a:r>
        </a:p>
      </dsp:txBody>
      <dsp:txXfrm>
        <a:off x="74323" y="3273904"/>
        <a:ext cx="3335218" cy="1373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6CE9-C43A-4FA1-8A22-13FE1A90A39E}">
      <dsp:nvSpPr>
        <dsp:cNvPr id="0" name=""/>
        <dsp:cNvSpPr/>
      </dsp:nvSpPr>
      <dsp:spPr>
        <a:xfrm rot="5400000">
          <a:off x="5836208" y="-3263934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 small change in input should correspond to a large change in output</a:t>
          </a:r>
        </a:p>
      </dsp:txBody>
      <dsp:txXfrm rot="-5400000">
        <a:off x="2452438" y="165682"/>
        <a:ext cx="7660860" cy="847473"/>
      </dsp:txXfrm>
    </dsp:sp>
    <dsp:sp modelId="{6E60EE09-B35D-4142-BDB2-2CF7A6911A2D}">
      <dsp:nvSpPr>
        <dsp:cNvPr id="0" name=""/>
        <dsp:cNvSpPr/>
      </dsp:nvSpPr>
      <dsp:spPr>
        <a:xfrm>
          <a:off x="356455" y="2440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Avalanching</a:t>
          </a:r>
        </a:p>
      </dsp:txBody>
      <dsp:txXfrm>
        <a:off x="413763" y="59748"/>
        <a:ext cx="1981366" cy="1059340"/>
      </dsp:txXfrm>
    </dsp:sp>
    <dsp:sp modelId="{48382521-CC7A-4BC7-B596-2E2951DD0E41}">
      <dsp:nvSpPr>
        <dsp:cNvPr id="0" name=""/>
        <dsp:cNvSpPr/>
      </dsp:nvSpPr>
      <dsp:spPr>
        <a:xfrm rot="5400000">
          <a:off x="5836208" y="-2031280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Hash function should work on a block of data of any size</a:t>
          </a:r>
        </a:p>
      </dsp:txBody>
      <dsp:txXfrm rot="-5400000">
        <a:off x="2452438" y="1398336"/>
        <a:ext cx="7660860" cy="847473"/>
      </dsp:txXfrm>
    </dsp:sp>
    <dsp:sp modelId="{F4CCF8C7-050A-4BB4-9123-682C208A23C4}">
      <dsp:nvSpPr>
        <dsp:cNvPr id="0" name=""/>
        <dsp:cNvSpPr/>
      </dsp:nvSpPr>
      <dsp:spPr>
        <a:xfrm>
          <a:off x="356455" y="1235094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Applicability</a:t>
          </a:r>
        </a:p>
      </dsp:txBody>
      <dsp:txXfrm>
        <a:off x="413763" y="1292402"/>
        <a:ext cx="1981366" cy="1059340"/>
      </dsp:txXfrm>
    </dsp:sp>
    <dsp:sp modelId="{8C5DBD42-966F-43A0-BC4E-DE09433E675F}">
      <dsp:nvSpPr>
        <dsp:cNvPr id="0" name=""/>
        <dsp:cNvSpPr/>
      </dsp:nvSpPr>
      <dsp:spPr>
        <a:xfrm rot="5400000">
          <a:off x="5836208" y="-798626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Output should be a fixed length </a:t>
          </a:r>
        </a:p>
      </dsp:txBody>
      <dsp:txXfrm rot="-5400000">
        <a:off x="2452438" y="2630990"/>
        <a:ext cx="7660860" cy="847473"/>
      </dsp:txXfrm>
    </dsp:sp>
    <dsp:sp modelId="{17B378EC-9B55-4C4B-9722-23DC9F9ABE20}">
      <dsp:nvSpPr>
        <dsp:cNvPr id="0" name=""/>
        <dsp:cNvSpPr/>
      </dsp:nvSpPr>
      <dsp:spPr>
        <a:xfrm>
          <a:off x="356455" y="2467748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Uniformity</a:t>
          </a:r>
          <a:endParaRPr lang="en-US" sz="2500" kern="1200" dirty="0"/>
        </a:p>
      </dsp:txBody>
      <dsp:txXfrm>
        <a:off x="413763" y="2525056"/>
        <a:ext cx="1981366" cy="1059340"/>
      </dsp:txXfrm>
    </dsp:sp>
    <dsp:sp modelId="{B7C382E1-B430-4F14-B7E4-2E929C210AB8}">
      <dsp:nvSpPr>
        <dsp:cNvPr id="0" name=""/>
        <dsp:cNvSpPr/>
      </dsp:nvSpPr>
      <dsp:spPr>
        <a:xfrm rot="5400000">
          <a:off x="5836208" y="434027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It should be fast to compute a digest in software and hardware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 longer than retrieval from secondary storage</a:t>
          </a:r>
        </a:p>
      </dsp:txBody>
      <dsp:txXfrm rot="-5400000">
        <a:off x="2452438" y="3863643"/>
        <a:ext cx="7660860" cy="847473"/>
      </dsp:txXfrm>
    </dsp:sp>
    <dsp:sp modelId="{18D48A5A-19BE-45E4-B3B7-2EDD7D951C84}">
      <dsp:nvSpPr>
        <dsp:cNvPr id="0" name=""/>
        <dsp:cNvSpPr/>
      </dsp:nvSpPr>
      <dsp:spPr>
        <a:xfrm>
          <a:off x="356455" y="3700402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Speed</a:t>
          </a:r>
        </a:p>
      </dsp:txBody>
      <dsp:txXfrm>
        <a:off x="413763" y="3757710"/>
        <a:ext cx="1981366" cy="105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ent_delivery_networ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3400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 – Wednesday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BD9E-6C0D-4187-954B-D63B3DB6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C405-C73D-4181-BAB4-68D213A5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0348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Networking always involves layers</a:t>
            </a:r>
          </a:p>
          <a:p>
            <a:r>
              <a:rPr lang="en-US" dirty="0"/>
              <a:t>Each layer talks to the one above and below it and can often be swapped out for different protocols that provide similar services</a:t>
            </a:r>
          </a:p>
          <a:p>
            <a:r>
              <a:rPr lang="en-US" dirty="0"/>
              <a:t>For this class, we'll be talking about a five layer Internet model</a:t>
            </a:r>
          </a:p>
          <a:p>
            <a:pPr lvl="1"/>
            <a:r>
              <a:rPr lang="en-US" dirty="0"/>
              <a:t>Simpler than the 7 layer OSI model</a:t>
            </a:r>
          </a:p>
          <a:p>
            <a:pPr lvl="1"/>
            <a:r>
              <a:rPr lang="en-US" dirty="0"/>
              <a:t>Remember that the purpose of models is to understand complex systems</a:t>
            </a:r>
          </a:p>
          <a:p>
            <a:r>
              <a:rPr lang="en-US" dirty="0"/>
              <a:t>Different people use different names for the same layers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8773A1-83FB-40B0-A399-75A0DF501F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4702073"/>
          <a:ext cx="1912116" cy="1947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54018298"/>
                    </a:ext>
                  </a:extLst>
                </a:gridCol>
                <a:gridCol w="1454916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0063"/>
                  </a:ext>
                </a:extLst>
              </a:tr>
              <a:tr h="3894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OS</a:t>
                      </a:r>
                      <a:endParaRPr lang="en-US" dirty="0"/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36533"/>
                  </a:ext>
                </a:extLst>
              </a:tr>
              <a:tr h="38946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Hardware</a:t>
                      </a:r>
                      <a:endParaRPr lang="en-US" dirty="0"/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AE7A03-A8C4-4F84-AE00-600F1565DC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38052" y="4707464"/>
          <a:ext cx="1473200" cy="1947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006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3653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BA0FF6-B9CC-4A4B-AB4A-F70577A4D936}"/>
              </a:ext>
            </a:extLst>
          </p:cNvPr>
          <p:cNvCxnSpPr/>
          <p:nvPr/>
        </p:nvCxnSpPr>
        <p:spPr>
          <a:xfrm>
            <a:off x="3292768" y="6477000"/>
            <a:ext cx="5715000" cy="0"/>
          </a:xfrm>
          <a:prstGeom prst="straightConnector1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B79655-5CB2-41C9-B68D-A0AC81A69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7968" y="5486400"/>
          <a:ext cx="1473200" cy="1168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9E1CA4-9765-48CB-AB35-9826C97C76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3968" y="5486399"/>
          <a:ext cx="1473200" cy="1168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8F5E7D-B93F-4A5C-B0D8-066C97C51384}"/>
              </a:ext>
            </a:extLst>
          </p:cNvPr>
          <p:cNvCxnSpPr/>
          <p:nvPr/>
        </p:nvCxnSpPr>
        <p:spPr>
          <a:xfrm>
            <a:off x="3597568" y="4800600"/>
            <a:ext cx="0" cy="1524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DA83D2-F263-4A51-A8A3-9D91228C9D8C}"/>
              </a:ext>
            </a:extLst>
          </p:cNvPr>
          <p:cNvCxnSpPr>
            <a:cxnSpLocks/>
          </p:cNvCxnSpPr>
          <p:nvPr/>
        </p:nvCxnSpPr>
        <p:spPr>
          <a:xfrm flipV="1">
            <a:off x="8626768" y="4800600"/>
            <a:ext cx="0" cy="1524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423F5E-9485-491E-B272-6A15944E08E8}"/>
              </a:ext>
            </a:extLst>
          </p:cNvPr>
          <p:cNvCxnSpPr>
            <a:cxnSpLocks/>
          </p:cNvCxnSpPr>
          <p:nvPr/>
        </p:nvCxnSpPr>
        <p:spPr>
          <a:xfrm>
            <a:off x="58835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749FF7-A608-417F-B762-0DF8D9424A94}"/>
              </a:ext>
            </a:extLst>
          </p:cNvPr>
          <p:cNvCxnSpPr>
            <a:cxnSpLocks/>
          </p:cNvCxnSpPr>
          <p:nvPr/>
        </p:nvCxnSpPr>
        <p:spPr>
          <a:xfrm>
            <a:off x="81695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884CA-7965-4787-A191-262C63315A21}"/>
              </a:ext>
            </a:extLst>
          </p:cNvPr>
          <p:cNvCxnSpPr>
            <a:cxnSpLocks/>
          </p:cNvCxnSpPr>
          <p:nvPr/>
        </p:nvCxnSpPr>
        <p:spPr>
          <a:xfrm flipV="1">
            <a:off x="64169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35D3F7-AE10-4E8C-B3B0-DC6805F44087}"/>
              </a:ext>
            </a:extLst>
          </p:cNvPr>
          <p:cNvCxnSpPr>
            <a:cxnSpLocks/>
          </p:cNvCxnSpPr>
          <p:nvPr/>
        </p:nvCxnSpPr>
        <p:spPr>
          <a:xfrm flipV="1">
            <a:off x="40547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 descr="Computer">
            <a:extLst>
              <a:ext uri="{FF2B5EF4-FFF2-40B4-BE49-F238E27FC236}">
                <a16:creationId xmlns:a16="http://schemas.microsoft.com/office/drawing/2014/main" id="{64103AE1-BBA5-437B-BC67-4AC00509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602" y="3799608"/>
            <a:ext cx="973283" cy="973283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0C2400FE-756B-4F99-B57C-8CDB5D09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8010" y="3834822"/>
            <a:ext cx="973283" cy="973283"/>
          </a:xfrm>
          <a:prstGeom prst="rect">
            <a:avLst/>
          </a:prstGeom>
        </p:spPr>
      </p:pic>
      <p:pic>
        <p:nvPicPr>
          <p:cNvPr id="20" name="Graphic 19" descr="DVD player">
            <a:extLst>
              <a:ext uri="{FF2B5EF4-FFF2-40B4-BE49-F238E27FC236}">
                <a16:creationId xmlns:a16="http://schemas.microsoft.com/office/drawing/2014/main" id="{9CC70F7E-2523-4A43-8603-F0DC99078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5745" y="4712855"/>
            <a:ext cx="914400" cy="914400"/>
          </a:xfrm>
          <a:prstGeom prst="rect">
            <a:avLst/>
          </a:prstGeom>
        </p:spPr>
      </p:pic>
      <p:pic>
        <p:nvPicPr>
          <p:cNvPr id="21" name="Graphic 20" descr="DVD player">
            <a:extLst>
              <a:ext uri="{FF2B5EF4-FFF2-40B4-BE49-F238E27FC236}">
                <a16:creationId xmlns:a16="http://schemas.microsoft.com/office/drawing/2014/main" id="{95DC6D6F-6CBF-4160-A291-6CB62A41B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0360" y="472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D3955-EE17-4F47-9A95-464A0053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67B78-2CBF-48D0-991B-720572787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2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A1E6-D85E-4C7E-9072-11AB3D28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367D-9C7A-46C8-A35B-1C86BCD5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and UDP provide a framework for end-to-end communication between </a:t>
            </a:r>
            <a:r>
              <a:rPr lang="en-US" i="1" dirty="0"/>
              <a:t>processes</a:t>
            </a:r>
          </a:p>
          <a:p>
            <a:r>
              <a:rPr lang="en-US" dirty="0"/>
              <a:t>But they ignore the fact that different </a:t>
            </a:r>
            <a:r>
              <a:rPr lang="en-US" i="1" dirty="0"/>
              <a:t>hosts</a:t>
            </a:r>
            <a:r>
              <a:rPr lang="en-US" dirty="0"/>
              <a:t> are communicating</a:t>
            </a:r>
          </a:p>
          <a:p>
            <a:r>
              <a:rPr lang="en-US" dirty="0"/>
              <a:t>The Internet layer provides a system for getting messages from host to host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data plane</a:t>
            </a:r>
            <a:r>
              <a:rPr lang="en-US" dirty="0"/>
              <a:t> gives the structure of the network, using Internet Protocol (IP) addresses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control plane</a:t>
            </a:r>
            <a:r>
              <a:rPr lang="en-US" dirty="0"/>
              <a:t> controls how messages are routed through the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ADB-A016-4A7A-B018-D02E3F75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 and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9C7D-0783-44E8-96E4-FBDE5711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IPv4 addresses only allow for about 4 billion addresses</a:t>
            </a:r>
          </a:p>
          <a:p>
            <a:r>
              <a:rPr lang="en-US" dirty="0"/>
              <a:t>One approach for dealing with this limitation is </a:t>
            </a:r>
            <a:r>
              <a:rPr lang="en-US" b="1" dirty="0"/>
              <a:t>subnets</a:t>
            </a:r>
          </a:p>
          <a:p>
            <a:pPr lvl="1"/>
            <a:r>
              <a:rPr lang="en-US" dirty="0"/>
              <a:t>Private subnets have IP addresses that can't be reached from outside</a:t>
            </a:r>
          </a:p>
          <a:p>
            <a:pPr lvl="1"/>
            <a:r>
              <a:rPr lang="en-US" dirty="0"/>
              <a:t>Subnets sometimes use the notation of an IP address followed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/n</a:t>
            </a:r>
            <a:r>
              <a:rPr lang="en-US" dirty="0"/>
              <a:t> 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/n</a:t>
            </a:r>
            <a:r>
              <a:rPr lang="en-US" dirty="0"/>
              <a:t> is some number of bits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/16</a:t>
            </a:r>
            <a:r>
              <a:rPr lang="en-US" dirty="0"/>
              <a:t>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/24</a:t>
            </a:r>
            <a:r>
              <a:rPr lang="en-US" dirty="0"/>
              <a:t>, meaning that addresses inside the subnet must match the first 16 or 24 bits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192.168.0.0/16</a:t>
            </a:r>
            <a:r>
              <a:rPr lang="en-US" dirty="0"/>
              <a:t> means everything on the subnet must start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</a:t>
            </a:r>
          </a:p>
          <a:p>
            <a:pPr lvl="1"/>
            <a:r>
              <a:rPr lang="en-US" dirty="0"/>
              <a:t>The matching bits can also be specified as a subnet mask: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255.255.0.0</a:t>
            </a:r>
            <a:r>
              <a:rPr lang="en-US" dirty="0"/>
              <a:t> is the one matching the first 16 bits</a:t>
            </a:r>
          </a:p>
        </p:txBody>
      </p:sp>
    </p:spTree>
    <p:extLst>
      <p:ext uri="{BB962C8B-B14F-4D97-AF65-F5344CB8AC3E}">
        <p14:creationId xmlns:p14="http://schemas.microsoft.com/office/powerpoint/2010/main" val="32138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F39B-9917-4B91-BC9A-4BFE0B9C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335A-C9F1-4B8E-80A2-4BF3DED40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ranges of IP addresses are reserved in IPv4 for private subnets: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192.168.0.0/16</a:t>
            </a:r>
            <a:r>
              <a:rPr lang="en-US" dirty="0"/>
              <a:t> (2</a:t>
            </a:r>
            <a:r>
              <a:rPr lang="en-US" baseline="30000" dirty="0"/>
              <a:t>16</a:t>
            </a:r>
            <a:r>
              <a:rPr lang="en-US" dirty="0"/>
              <a:t> = 65,536 possible devices)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172.16.0.0/12</a:t>
            </a:r>
            <a:r>
              <a:rPr lang="en-US" dirty="0"/>
              <a:t> (2</a:t>
            </a:r>
            <a:r>
              <a:rPr lang="en-US" baseline="30000" dirty="0"/>
              <a:t>20</a:t>
            </a:r>
            <a:r>
              <a:rPr lang="en-US" dirty="0"/>
              <a:t> = 1,048,576 possible devices)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10.0.0.0/8</a:t>
            </a:r>
            <a:r>
              <a:rPr lang="en-US" dirty="0"/>
              <a:t> (2</a:t>
            </a:r>
            <a:r>
              <a:rPr lang="en-US" baseline="30000" dirty="0"/>
              <a:t>24</a:t>
            </a:r>
            <a:r>
              <a:rPr lang="en-US" dirty="0"/>
              <a:t> = 16,777,216 possible devices)</a:t>
            </a:r>
          </a:p>
          <a:p>
            <a:r>
              <a:rPr lang="en-US" dirty="0"/>
              <a:t>The first range is probably familiar to you because it's used for most home networks</a:t>
            </a:r>
          </a:p>
          <a:p>
            <a:r>
              <a:rPr lang="en-US" dirty="0"/>
              <a:t>IPv6 has its own range,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fd00::/8</a:t>
            </a:r>
            <a:r>
              <a:rPr lang="en-US" dirty="0"/>
              <a:t>, that allows for up to 2</a:t>
            </a:r>
            <a:r>
              <a:rPr lang="en-US" baseline="30000" dirty="0"/>
              <a:t>64</a:t>
            </a:r>
            <a:r>
              <a:rPr lang="en-US" dirty="0"/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26229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7CB9-F616-4FB6-8E0A-A9972526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B222-94CF-4698-A796-E16CBF99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different subnets can communicate, a router connects the private subnet to the Internet</a:t>
            </a:r>
          </a:p>
          <a:p>
            <a:pPr lvl="1"/>
            <a:r>
              <a:rPr lang="en-US" dirty="0"/>
              <a:t>The router has a private IP address, used to communicate with the subnet, and a public IP address, used to communicate with the rest of the world</a:t>
            </a:r>
          </a:p>
          <a:p>
            <a:r>
              <a:rPr lang="en-US" dirty="0"/>
              <a:t>Routers do </a:t>
            </a:r>
            <a:r>
              <a:rPr lang="en-US" b="1" dirty="0"/>
              <a:t>network address translation</a:t>
            </a:r>
            <a:r>
              <a:rPr lang="en-US" dirty="0"/>
              <a:t> (</a:t>
            </a:r>
            <a:r>
              <a:rPr lang="en-US" b="1" dirty="0"/>
              <a:t>NAT</a:t>
            </a:r>
            <a:r>
              <a:rPr lang="en-US" dirty="0"/>
              <a:t>), a kind of </a:t>
            </a:r>
            <a:r>
              <a:rPr lang="en-US" b="1" dirty="0"/>
              <a:t>IP masquerading</a:t>
            </a:r>
          </a:p>
          <a:p>
            <a:pPr lvl="1"/>
            <a:r>
              <a:rPr lang="en-US" dirty="0"/>
              <a:t>The outside world only sees the router's IP</a:t>
            </a:r>
          </a:p>
          <a:p>
            <a:pPr lvl="1"/>
            <a:r>
              <a:rPr lang="en-US" dirty="0"/>
              <a:t>When the router gets a message, it sends it to the appropriate device in the private subnet</a:t>
            </a:r>
          </a:p>
          <a:p>
            <a:pPr lvl="1"/>
            <a:r>
              <a:rPr lang="en-US" dirty="0"/>
              <a:t>The router observes traffic and changes port numbers on incoming and outgoing packets so that multiple devices behind the router can communicate with a single server</a:t>
            </a:r>
          </a:p>
        </p:txBody>
      </p:sp>
    </p:spTree>
    <p:extLst>
      <p:ext uri="{BB962C8B-B14F-4D97-AF65-F5344CB8AC3E}">
        <p14:creationId xmlns:p14="http://schemas.microsoft.com/office/powerpoint/2010/main" val="19723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828AC79-6471-460E-A742-85EAFFBE6B05}"/>
              </a:ext>
            </a:extLst>
          </p:cNvPr>
          <p:cNvSpPr/>
          <p:nvPr/>
        </p:nvSpPr>
        <p:spPr>
          <a:xfrm>
            <a:off x="4743249" y="1690303"/>
            <a:ext cx="3576320" cy="2729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Bob's Home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58544-9BD3-4439-84CC-171DA90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subnets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BFF70-513A-493A-ACAD-BBC8D4DB46AB}"/>
              </a:ext>
            </a:extLst>
          </p:cNvPr>
          <p:cNvSpPr/>
          <p:nvPr/>
        </p:nvSpPr>
        <p:spPr>
          <a:xfrm>
            <a:off x="533400" y="1690303"/>
            <a:ext cx="3576320" cy="272929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Alice's Home</a:t>
            </a:r>
          </a:p>
        </p:txBody>
      </p:sp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2F0B7371-F96E-46F2-AC79-DA2E7E19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930" y="3417712"/>
            <a:ext cx="914400" cy="914400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9298CE5F-C088-457C-8944-F2144D7C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4382" y="2362200"/>
            <a:ext cx="914400" cy="914400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1312640E-989B-4393-9D49-9CF42C2E5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981396" y="2514600"/>
            <a:ext cx="609600" cy="609600"/>
          </a:xfrm>
          <a:prstGeom prst="rect">
            <a:avLst/>
          </a:prstGeom>
        </p:spPr>
      </p:pic>
      <p:sp>
        <p:nvSpPr>
          <p:cNvPr id="13" name="Cube 12">
            <a:extLst>
              <a:ext uri="{FF2B5EF4-FFF2-40B4-BE49-F238E27FC236}">
                <a16:creationId xmlns:a16="http://schemas.microsoft.com/office/drawing/2014/main" id="{8D4BC4D5-2BB0-4FED-B8F0-69E03A31C7D3}"/>
              </a:ext>
            </a:extLst>
          </p:cNvPr>
          <p:cNvSpPr/>
          <p:nvPr/>
        </p:nvSpPr>
        <p:spPr>
          <a:xfrm>
            <a:off x="3657600" y="5619750"/>
            <a:ext cx="1371600" cy="76200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789696-76A6-4645-81BD-6A20C8625512}"/>
              </a:ext>
            </a:extLst>
          </p:cNvPr>
          <p:cNvCxnSpPr>
            <a:cxnSpLocks/>
          </p:cNvCxnSpPr>
          <p:nvPr/>
        </p:nvCxnSpPr>
        <p:spPr>
          <a:xfrm flipH="1" flipV="1">
            <a:off x="2711612" y="4185638"/>
            <a:ext cx="1285208" cy="181511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4AF42ED0-1DD3-4DA5-B964-AD6B0E82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5805" y="2362200"/>
            <a:ext cx="914400" cy="914400"/>
          </a:xfrm>
          <a:prstGeom prst="rect">
            <a:avLst/>
          </a:prstGeom>
        </p:spPr>
      </p:pic>
      <p:pic>
        <p:nvPicPr>
          <p:cNvPr id="45" name="Graphic 44" descr="Laptop">
            <a:extLst>
              <a:ext uri="{FF2B5EF4-FFF2-40B4-BE49-F238E27FC236}">
                <a16:creationId xmlns:a16="http://schemas.microsoft.com/office/drawing/2014/main" id="{971C1EBE-833B-4720-A739-A4D648F97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4956" y="2362200"/>
            <a:ext cx="914400" cy="914400"/>
          </a:xfrm>
          <a:prstGeom prst="rect">
            <a:avLst/>
          </a:prstGeom>
        </p:spPr>
      </p:pic>
      <p:pic>
        <p:nvPicPr>
          <p:cNvPr id="28" name="Graphic 27" descr="Wireless router">
            <a:extLst>
              <a:ext uri="{FF2B5EF4-FFF2-40B4-BE49-F238E27FC236}">
                <a16:creationId xmlns:a16="http://schemas.microsoft.com/office/drawing/2014/main" id="{4451DA96-F57E-4326-AF33-6C1633F44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3703" y="3417712"/>
            <a:ext cx="914400" cy="9144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9DCA52-E528-43B6-B559-8FAD7760B999}"/>
              </a:ext>
            </a:extLst>
          </p:cNvPr>
          <p:cNvCxnSpPr>
            <a:cxnSpLocks/>
          </p:cNvCxnSpPr>
          <p:nvPr/>
        </p:nvCxnSpPr>
        <p:spPr>
          <a:xfrm flipV="1">
            <a:off x="4609465" y="4185638"/>
            <a:ext cx="1486535" cy="181511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D68D4D87-1222-4D94-B31F-8C964B408C6C}"/>
              </a:ext>
            </a:extLst>
          </p:cNvPr>
          <p:cNvSpPr/>
          <p:nvPr/>
        </p:nvSpPr>
        <p:spPr>
          <a:xfrm>
            <a:off x="8691880" y="3429000"/>
            <a:ext cx="2971800" cy="20955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Internet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CCAE06-08D7-4635-B9CA-C364A1E9FAD7}"/>
              </a:ext>
            </a:extLst>
          </p:cNvPr>
          <p:cNvCxnSpPr>
            <a:cxnSpLocks/>
          </p:cNvCxnSpPr>
          <p:nvPr/>
        </p:nvCxnSpPr>
        <p:spPr>
          <a:xfrm flipV="1">
            <a:off x="4628572" y="4761584"/>
            <a:ext cx="4744028" cy="141061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B0B9BD-8338-4012-865B-47452692DCF7}"/>
              </a:ext>
            </a:extLst>
          </p:cNvPr>
          <p:cNvSpPr txBox="1"/>
          <p:nvPr/>
        </p:nvSpPr>
        <p:spPr>
          <a:xfrm>
            <a:off x="514990" y="2184676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A5D658-BD74-4C32-9018-44186DAA5FF8}"/>
              </a:ext>
            </a:extLst>
          </p:cNvPr>
          <p:cNvSpPr txBox="1"/>
          <p:nvPr/>
        </p:nvSpPr>
        <p:spPr>
          <a:xfrm>
            <a:off x="2540377" y="218163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7D6600-CB61-4A06-BFCC-9036E715D127}"/>
              </a:ext>
            </a:extLst>
          </p:cNvPr>
          <p:cNvSpPr txBox="1"/>
          <p:nvPr/>
        </p:nvSpPr>
        <p:spPr>
          <a:xfrm>
            <a:off x="1548925" y="313280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74209C-13B7-4724-A274-F69AE73A5ACF}"/>
              </a:ext>
            </a:extLst>
          </p:cNvPr>
          <p:cNvSpPr txBox="1"/>
          <p:nvPr/>
        </p:nvSpPr>
        <p:spPr>
          <a:xfrm>
            <a:off x="4705990" y="2168103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1903C5-E40D-4B5A-818C-728140EC8A34}"/>
              </a:ext>
            </a:extLst>
          </p:cNvPr>
          <p:cNvSpPr txBox="1"/>
          <p:nvPr/>
        </p:nvSpPr>
        <p:spPr>
          <a:xfrm>
            <a:off x="6781800" y="217201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5548D7-9635-4B63-BB0B-72466C7ACE93}"/>
              </a:ext>
            </a:extLst>
          </p:cNvPr>
          <p:cNvSpPr txBox="1"/>
          <p:nvPr/>
        </p:nvSpPr>
        <p:spPr>
          <a:xfrm>
            <a:off x="5759698" y="3132824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700789-B77F-4507-AE81-322F23D0CD93}"/>
              </a:ext>
            </a:extLst>
          </p:cNvPr>
          <p:cNvSpPr txBox="1"/>
          <p:nvPr/>
        </p:nvSpPr>
        <p:spPr>
          <a:xfrm>
            <a:off x="1538506" y="4572000"/>
            <a:ext cx="156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75.3.28.14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44570A-A5E9-47B1-9937-AA5D5AB8CF5B}"/>
              </a:ext>
            </a:extLst>
          </p:cNvPr>
          <p:cNvSpPr txBox="1"/>
          <p:nvPr/>
        </p:nvSpPr>
        <p:spPr>
          <a:xfrm>
            <a:off x="5749278" y="4572000"/>
            <a:ext cx="156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75.3.28.27</a:t>
            </a:r>
          </a:p>
        </p:txBody>
      </p:sp>
    </p:spTree>
    <p:extLst>
      <p:ext uri="{BB962C8B-B14F-4D97-AF65-F5344CB8AC3E}">
        <p14:creationId xmlns:p14="http://schemas.microsoft.com/office/powerpoint/2010/main" val="4528379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84E1-E0A7-44FA-82B0-15D06FE1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packet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D5B7B-F97E-4F5F-BA70-CFDC2B1B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21719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en-US" dirty="0"/>
              <a:t> distinguishes between IPv4 and IPv6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lang="en-US" dirty="0"/>
              <a:t> is TCP or UDP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checksum</a:t>
            </a:r>
            <a:r>
              <a:rPr lang="en-US" dirty="0"/>
              <a:t> is just for the header and does no checking for the payload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TTL</a:t>
            </a:r>
            <a:r>
              <a:rPr lang="en-US" dirty="0"/>
              <a:t> gives the number of times the packet can be forwarded (keeps packets from hopping around forever)</a:t>
            </a:r>
          </a:p>
          <a:p>
            <a:r>
              <a:rPr lang="en-US" dirty="0"/>
              <a:t>Like UDP, IP makes no guarantees about reliability</a:t>
            </a:r>
          </a:p>
          <a:p>
            <a:r>
              <a:rPr lang="en-US" dirty="0"/>
              <a:t>The purple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/>
              <a:t> fields are variable length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6D52CF8-2A96-4080-8C37-AC0547957B8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" y="3947160"/>
          <a:ext cx="10972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493457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247600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95702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904165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006678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2139473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37853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44675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</a:rPr>
                        <a:t>0-3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4-7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8-11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12-15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16-19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20-23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24-27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28-31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2649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length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 of service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6366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flags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fragment offset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501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protocol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58937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source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912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destination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3642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options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4130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payload (transport-layer segment)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8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7A8-A6CE-4C30-BBE2-141D79A6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93F5E-AD4E-4025-8370-F20F1E3D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Internet is a network of networks</a:t>
            </a:r>
          </a:p>
          <a:p>
            <a:pPr lvl="1"/>
            <a:r>
              <a:rPr lang="en-US" dirty="0"/>
              <a:t>Each independent network controlled by a single entity is called an </a:t>
            </a:r>
            <a:r>
              <a:rPr lang="en-US" b="1" dirty="0"/>
              <a:t>autonomous system</a:t>
            </a:r>
            <a:r>
              <a:rPr lang="en-US" dirty="0"/>
              <a:t> (</a:t>
            </a:r>
            <a:r>
              <a:rPr lang="en-US" b="1" dirty="0"/>
              <a:t>AS</a:t>
            </a:r>
            <a:r>
              <a:rPr lang="en-US" dirty="0"/>
              <a:t>)</a:t>
            </a:r>
          </a:p>
          <a:p>
            <a:r>
              <a:rPr lang="en-US" dirty="0"/>
              <a:t>Each AS connects to other </a:t>
            </a:r>
            <a:r>
              <a:rPr lang="en-US" dirty="0" err="1"/>
              <a:t>ASes</a:t>
            </a:r>
            <a:r>
              <a:rPr lang="en-US" dirty="0"/>
              <a:t> at gateway routers</a:t>
            </a:r>
          </a:p>
          <a:p>
            <a:pPr lvl="1"/>
            <a:r>
              <a:rPr lang="en-US" dirty="0"/>
              <a:t>BGP is a protocol that describes how these routers communicate to each other the paths through them to other networks</a:t>
            </a:r>
          </a:p>
          <a:p>
            <a:r>
              <a:rPr lang="en-US" dirty="0"/>
              <a:t>Within an AS, OSPF, RIP, and other protocols determine the fastest route through the network</a:t>
            </a:r>
          </a:p>
          <a:p>
            <a:pPr lvl="1"/>
            <a:r>
              <a:rPr lang="en-US" dirty="0"/>
              <a:t>OSPF uses Dijkstra's shortest path algorithm based on time delays, broadcasting information to other routers</a:t>
            </a:r>
          </a:p>
          <a:p>
            <a:pPr lvl="1"/>
            <a:r>
              <a:rPr lang="en-US" dirty="0"/>
              <a:t>Alternatively, when a router using RIP discovers a new shortest path, it forwards the information only to its neighbors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BDBF6-A58F-4732-B38C-386C5357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6AA2A-3E20-4A54-BE2F-631060BC5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80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CF445-FEC7-42A9-ABAE-89AE2E74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880649-DC42-4E09-81CC-7B0AB62E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Internet layer focuses on routing packets through networks</a:t>
            </a:r>
          </a:p>
          <a:p>
            <a:r>
              <a:rPr lang="en-US" dirty="0"/>
              <a:t>The  </a:t>
            </a:r>
            <a:r>
              <a:rPr lang="en-US" b="1" dirty="0"/>
              <a:t>link layer</a:t>
            </a:r>
            <a:r>
              <a:rPr lang="en-US" dirty="0"/>
              <a:t> focuses on forwarding packets from point to point</a:t>
            </a:r>
          </a:p>
          <a:p>
            <a:r>
              <a:rPr lang="en-US" dirty="0"/>
              <a:t>This forwarding all happens within a single kind of technology</a:t>
            </a:r>
          </a:p>
          <a:p>
            <a:r>
              <a:rPr lang="en-US" dirty="0"/>
              <a:t>Things can go wrong at this fundamental level of networking:</a:t>
            </a:r>
          </a:p>
          <a:p>
            <a:pPr lvl="1"/>
            <a:r>
              <a:rPr lang="en-US" b="1" dirty="0"/>
              <a:t>Processing delay</a:t>
            </a:r>
            <a:r>
              <a:rPr lang="en-US" dirty="0"/>
              <a:t> because checksums and other information have to be computed</a:t>
            </a:r>
          </a:p>
          <a:p>
            <a:pPr lvl="1"/>
            <a:r>
              <a:rPr lang="en-US" b="1" dirty="0"/>
              <a:t>Queuing delay</a:t>
            </a:r>
            <a:r>
              <a:rPr lang="en-US" dirty="0"/>
              <a:t> because other packets are waiting to be sent</a:t>
            </a:r>
          </a:p>
          <a:p>
            <a:pPr lvl="1"/>
            <a:r>
              <a:rPr lang="en-US" b="1" dirty="0"/>
              <a:t>Transmission delay</a:t>
            </a:r>
            <a:r>
              <a:rPr lang="en-US" dirty="0"/>
              <a:t> because converting to the physical layer takes work</a:t>
            </a:r>
          </a:p>
          <a:p>
            <a:pPr lvl="1"/>
            <a:r>
              <a:rPr lang="en-US" b="1" dirty="0"/>
              <a:t>Propagation delay</a:t>
            </a:r>
            <a:r>
              <a:rPr lang="en-US" dirty="0"/>
              <a:t> because the physical layer can't send data instantly</a:t>
            </a:r>
          </a:p>
          <a:p>
            <a:r>
              <a:rPr lang="en-US" dirty="0"/>
              <a:t>All these delays can add up</a:t>
            </a:r>
          </a:p>
        </p:txBody>
      </p:sp>
    </p:spTree>
    <p:extLst>
      <p:ext uri="{BB962C8B-B14F-4D97-AF65-F5344CB8AC3E}">
        <p14:creationId xmlns:p14="http://schemas.microsoft.com/office/powerpoint/2010/main" val="23905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6824-1C76-4FEF-9FB9-2A79F0A3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FC7B-CD78-4FB4-87D8-884B27508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 layer</a:t>
            </a:r>
          </a:p>
          <a:p>
            <a:pPr lvl="1"/>
            <a:r>
              <a:rPr lang="en-US" dirty="0"/>
              <a:t>Logical endpoints of communication</a:t>
            </a:r>
          </a:p>
          <a:p>
            <a:pPr lvl="1"/>
            <a:r>
              <a:rPr lang="en-US" dirty="0"/>
              <a:t>Actual processes that are talking to each other</a:t>
            </a:r>
          </a:p>
          <a:p>
            <a:pPr lvl="1"/>
            <a:r>
              <a:rPr lang="en-US" dirty="0"/>
              <a:t>Example protocols: HTTP, FTP, SSH</a:t>
            </a:r>
          </a:p>
          <a:p>
            <a:r>
              <a:rPr lang="en-US" dirty="0"/>
              <a:t>Transport layer</a:t>
            </a:r>
          </a:p>
          <a:p>
            <a:pPr lvl="1"/>
            <a:r>
              <a:rPr lang="en-US" dirty="0"/>
              <a:t>Implemented as sockets, the software endpoints of communication</a:t>
            </a:r>
          </a:p>
          <a:p>
            <a:pPr lvl="1"/>
            <a:r>
              <a:rPr lang="en-US" dirty="0"/>
              <a:t>Provides message passing system calls</a:t>
            </a:r>
          </a:p>
          <a:p>
            <a:pPr lvl="1"/>
            <a:r>
              <a:rPr lang="en-US" dirty="0"/>
              <a:t>Breaks down messages into fixed-size segments</a:t>
            </a:r>
          </a:p>
          <a:p>
            <a:pPr lvl="1"/>
            <a:r>
              <a:rPr lang="en-US" dirty="0"/>
              <a:t>Demultiplexes: Takes all messages arriving at the machine and sends them to appropriate processes by port number</a:t>
            </a:r>
          </a:p>
          <a:p>
            <a:pPr lvl="1"/>
            <a:r>
              <a:rPr lang="en-US" dirty="0"/>
              <a:t>Example protocols: TCP and UDP</a:t>
            </a:r>
          </a:p>
        </p:txBody>
      </p:sp>
    </p:spTree>
    <p:extLst>
      <p:ext uri="{BB962C8B-B14F-4D97-AF65-F5344CB8AC3E}">
        <p14:creationId xmlns:p14="http://schemas.microsoft.com/office/powerpoint/2010/main" val="16532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A72F-83B2-4E18-A990-50D5ACEE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FBE0-73BC-4D5F-AFDA-ADB1076E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Ethernet is one of the best known examples of link level protocols</a:t>
            </a:r>
          </a:p>
          <a:p>
            <a:r>
              <a:rPr lang="en-US" dirty="0"/>
              <a:t>Ethernet is a collection of standards for communicating over copper or fiber optics</a:t>
            </a:r>
          </a:p>
          <a:p>
            <a:r>
              <a:rPr lang="en-US" dirty="0"/>
              <a:t>Like higher level protocols, Ethernet also wraps its data with a header (and a footer too)</a:t>
            </a:r>
          </a:p>
          <a:p>
            <a:pPr lvl="1"/>
            <a:r>
              <a:rPr lang="en-US" dirty="0"/>
              <a:t>Typically, link layer packets are called </a:t>
            </a:r>
            <a:r>
              <a:rPr lang="en-US" b="1" dirty="0"/>
              <a:t>frames</a:t>
            </a:r>
          </a:p>
          <a:p>
            <a:r>
              <a:rPr lang="en-US" dirty="0"/>
              <a:t>For historical reasons, Ethernet frames are described in </a:t>
            </a:r>
            <a:r>
              <a:rPr lang="en-US" b="1" dirty="0"/>
              <a:t>octets</a:t>
            </a:r>
            <a:r>
              <a:rPr lang="en-US" dirty="0"/>
              <a:t> (always 8 bits) rather than bytes (which used to be variable in size)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CA84-604A-4675-BE93-F0B2D16B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</a:t>
            </a:r>
            <a:r>
              <a:rPr lang="en-US"/>
              <a:t>Out the Door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162AE-F9AA-4B3B-A06F-1F59634F1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99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after Exam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Assignment 8</a:t>
            </a:r>
          </a:p>
          <a:p>
            <a:pPr lvl="1"/>
            <a:r>
              <a:rPr lang="en-US" b="1" dirty="0"/>
              <a:t>Due Friday before midnight!</a:t>
            </a:r>
          </a:p>
          <a:p>
            <a:r>
              <a:rPr lang="en-US" dirty="0"/>
              <a:t>No office hours today from 3-4 p.m. because of Honors Convocation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5176-293F-44C8-9B61-7A14580F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4E84-EE2B-402E-A166-E12DC181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Internet layer</a:t>
            </a:r>
          </a:p>
          <a:p>
            <a:pPr lvl="1"/>
            <a:r>
              <a:rPr lang="en-US" dirty="0"/>
              <a:t>Provides point-to-point communication between hosts and routers</a:t>
            </a:r>
          </a:p>
          <a:p>
            <a:pPr lvl="1"/>
            <a:r>
              <a:rPr lang="en-US" dirty="0"/>
              <a:t>Uses addresses to determine the logical location of hosts</a:t>
            </a:r>
          </a:p>
          <a:p>
            <a:pPr lvl="1"/>
            <a:r>
              <a:rPr lang="en-US" dirty="0"/>
              <a:t>Determines the route that packets will travel along</a:t>
            </a:r>
          </a:p>
          <a:p>
            <a:r>
              <a:rPr lang="en-US" dirty="0"/>
              <a:t>Link layer</a:t>
            </a:r>
          </a:p>
          <a:p>
            <a:pPr lvl="1"/>
            <a:r>
              <a:rPr lang="en-US" dirty="0"/>
              <a:t>Sends packets between devices on the same network</a:t>
            </a:r>
          </a:p>
          <a:p>
            <a:pPr lvl="1"/>
            <a:r>
              <a:rPr lang="en-US" dirty="0"/>
              <a:t>Closely tied to hardware</a:t>
            </a:r>
          </a:p>
          <a:p>
            <a:pPr lvl="1"/>
            <a:r>
              <a:rPr lang="en-US" dirty="0"/>
              <a:t>Example protocols: Ethernet, </a:t>
            </a:r>
            <a:r>
              <a:rPr lang="en-US" dirty="0" err="1"/>
              <a:t>WiFi</a:t>
            </a:r>
            <a:r>
              <a:rPr lang="en-US" dirty="0"/>
              <a:t>, Bluetooth</a:t>
            </a:r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Actual hardware</a:t>
            </a:r>
          </a:p>
          <a:p>
            <a:pPr lvl="1"/>
            <a:r>
              <a:rPr lang="en-US" dirty="0"/>
              <a:t>Interprets electrons or radio waves as 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3DFB-7B0C-485C-B6B2-CBCC7E4C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6345-3A15-4BA3-B410-E1264CC30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4364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Every system of computer networking we'll talk about uses packets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packet</a:t>
            </a:r>
            <a:r>
              <a:rPr lang="en-US" dirty="0"/>
              <a:t> is chunk of data with header information like ports and addresses</a:t>
            </a:r>
          </a:p>
          <a:p>
            <a:r>
              <a:rPr lang="en-US" dirty="0"/>
              <a:t>Each layer encapsulates the data from the layer above it for transmission</a:t>
            </a:r>
          </a:p>
          <a:p>
            <a:pPr lvl="1"/>
            <a:r>
              <a:rPr lang="en-US" dirty="0"/>
              <a:t>The application data is usually bigger than the headers, but we don't draw it to scale</a:t>
            </a:r>
          </a:p>
          <a:p>
            <a:r>
              <a:rPr lang="en-US" dirty="0"/>
              <a:t>When being technical, each layer calls its packets different things:</a:t>
            </a:r>
          </a:p>
          <a:p>
            <a:pPr lvl="1"/>
            <a:r>
              <a:rPr lang="en-US" dirty="0"/>
              <a:t>Transport layer: </a:t>
            </a:r>
            <a:r>
              <a:rPr lang="en-US" b="1" dirty="0"/>
              <a:t>segments</a:t>
            </a:r>
          </a:p>
          <a:p>
            <a:pPr lvl="1"/>
            <a:r>
              <a:rPr lang="en-US"/>
              <a:t>Internet </a:t>
            </a:r>
            <a:r>
              <a:rPr lang="en-US" dirty="0"/>
              <a:t>layer: </a:t>
            </a:r>
            <a:r>
              <a:rPr lang="en-US" b="1" dirty="0"/>
              <a:t>packets</a:t>
            </a:r>
          </a:p>
          <a:p>
            <a:pPr lvl="1"/>
            <a:r>
              <a:rPr lang="en-US" dirty="0"/>
              <a:t>Link layer: </a:t>
            </a:r>
            <a:r>
              <a:rPr lang="en-US" b="1" dirty="0"/>
              <a:t>frames</a:t>
            </a:r>
          </a:p>
          <a:p>
            <a:r>
              <a:rPr lang="en-US" b="1" dirty="0"/>
              <a:t>Datagram</a:t>
            </a:r>
            <a:r>
              <a:rPr lang="en-US" dirty="0"/>
              <a:t> is also used as a synonym for packet</a:t>
            </a:r>
          </a:p>
          <a:p>
            <a:r>
              <a:rPr lang="en-US" dirty="0"/>
              <a:t>Be aware that all these terms get thrown around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AB85A6-38AF-4317-9AF2-2AAAC47B0C51}"/>
              </a:ext>
            </a:extLst>
          </p:cNvPr>
          <p:cNvGrpSpPr/>
          <p:nvPr/>
        </p:nvGrpSpPr>
        <p:grpSpPr>
          <a:xfrm>
            <a:off x="2019300" y="5006167"/>
            <a:ext cx="8153400" cy="1597152"/>
            <a:chOff x="1600200" y="4956048"/>
            <a:chExt cx="8153400" cy="15971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4B7162-E063-45D6-AE09-9134F3199EB7}"/>
                </a:ext>
              </a:extLst>
            </p:cNvPr>
            <p:cNvSpPr/>
            <p:nvPr/>
          </p:nvSpPr>
          <p:spPr>
            <a:xfrm>
              <a:off x="1600200" y="4956048"/>
              <a:ext cx="8153400" cy="1597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34827-C069-4BC1-9E9D-EE5E11E5E7C3}"/>
                </a:ext>
              </a:extLst>
            </p:cNvPr>
            <p:cNvSpPr/>
            <p:nvPr/>
          </p:nvSpPr>
          <p:spPr>
            <a:xfrm>
              <a:off x="3505200" y="4956048"/>
              <a:ext cx="6248400" cy="15971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54E52-20EC-4102-BB8F-15DD1D3C89C4}"/>
                </a:ext>
              </a:extLst>
            </p:cNvPr>
            <p:cNvSpPr/>
            <p:nvPr/>
          </p:nvSpPr>
          <p:spPr>
            <a:xfrm>
              <a:off x="5410200" y="4956048"/>
              <a:ext cx="4343400" cy="159715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2FA481-6725-4488-8CFE-59F5B33B71B6}"/>
                </a:ext>
              </a:extLst>
            </p:cNvPr>
            <p:cNvSpPr/>
            <p:nvPr/>
          </p:nvSpPr>
          <p:spPr>
            <a:xfrm>
              <a:off x="1752600" y="5113700"/>
              <a:ext cx="1600200" cy="1290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Link</a:t>
              </a:r>
            </a:p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34DDE9-CA2C-49ED-89C4-7B3D61A64729}"/>
                </a:ext>
              </a:extLst>
            </p:cNvPr>
            <p:cNvSpPr/>
            <p:nvPr/>
          </p:nvSpPr>
          <p:spPr>
            <a:xfrm>
              <a:off x="3657600" y="5113700"/>
              <a:ext cx="1600200" cy="12901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 Header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CAD70F-A8ED-4BA4-BADD-C28D0228961B}"/>
                </a:ext>
              </a:extLst>
            </p:cNvPr>
            <p:cNvSpPr/>
            <p:nvPr/>
          </p:nvSpPr>
          <p:spPr>
            <a:xfrm>
              <a:off x="5562600" y="5108448"/>
              <a:ext cx="1600200" cy="12901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Transport Header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F28BB6-5FB9-4AD1-98D2-874C96458B31}"/>
                </a:ext>
              </a:extLst>
            </p:cNvPr>
            <p:cNvSpPr/>
            <p:nvPr/>
          </p:nvSpPr>
          <p:spPr>
            <a:xfrm>
              <a:off x="7315200" y="5108448"/>
              <a:ext cx="2286000" cy="12901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 Data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7E76B2-F930-42D9-8055-65745A8638B9}"/>
              </a:ext>
            </a:extLst>
          </p:cNvPr>
          <p:cNvSpPr txBox="1"/>
          <p:nvPr/>
        </p:nvSpPr>
        <p:spPr>
          <a:xfrm>
            <a:off x="2140628" y="4572000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Link Layer Frame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74496-FCB0-4A2D-B637-01AA138A04BF}"/>
              </a:ext>
            </a:extLst>
          </p:cNvPr>
          <p:cNvSpPr txBox="1"/>
          <p:nvPr/>
        </p:nvSpPr>
        <p:spPr>
          <a:xfrm>
            <a:off x="3874378" y="4572000"/>
            <a:ext cx="200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Internet Layer Packet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E2DDE-DDE7-41FF-8D2D-9BF187291106}"/>
              </a:ext>
            </a:extLst>
          </p:cNvPr>
          <p:cNvSpPr txBox="1"/>
          <p:nvPr/>
        </p:nvSpPr>
        <p:spPr>
          <a:xfrm>
            <a:off x="5779378" y="4572000"/>
            <a:ext cx="2338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Transport Layer Segment</a:t>
            </a:r>
          </a:p>
        </p:txBody>
      </p:sp>
    </p:spTree>
    <p:extLst>
      <p:ext uri="{BB962C8B-B14F-4D97-AF65-F5344CB8AC3E}">
        <p14:creationId xmlns:p14="http://schemas.microsoft.com/office/powerpoint/2010/main" val="40017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4995-C834-4CB0-8191-44F0246A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9D888-5710-49DC-9463-F955B9C1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549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 IPC used a name that often mapped to a path in the file system</a:t>
            </a:r>
          </a:p>
          <a:p>
            <a:r>
              <a:rPr lang="en-US" dirty="0"/>
              <a:t>Networked IPC usually needs more information:</a:t>
            </a:r>
          </a:p>
          <a:p>
            <a:pPr lvl="1"/>
            <a:r>
              <a:rPr lang="en-US" dirty="0"/>
              <a:t>Host to connect to</a:t>
            </a:r>
          </a:p>
          <a:p>
            <a:pPr lvl="1"/>
            <a:r>
              <a:rPr lang="en-US" dirty="0"/>
              <a:t>Sometimes port</a:t>
            </a:r>
          </a:p>
          <a:p>
            <a:pPr lvl="1"/>
            <a:r>
              <a:rPr lang="en-US" dirty="0"/>
              <a:t>File or resource being requested</a:t>
            </a:r>
          </a:p>
          <a:p>
            <a:r>
              <a:rPr lang="en-US" dirty="0"/>
              <a:t>A standard form for this information is a uniform resource identifier (URI):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Note that brackets mark optional entities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AF0D8-A3FA-4D53-8021-E206C11933AC}"/>
              </a:ext>
            </a:extLst>
          </p:cNvPr>
          <p:cNvSpPr/>
          <p:nvPr/>
        </p:nvSpPr>
        <p:spPr>
          <a:xfrm>
            <a:off x="609600" y="5029200"/>
            <a:ext cx="10744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URI = scheme:[//authority]path[?query][#fragment]</a:t>
            </a:r>
          </a:p>
        </p:txBody>
      </p:sp>
    </p:spTree>
    <p:extLst>
      <p:ext uri="{BB962C8B-B14F-4D97-AF65-F5344CB8AC3E}">
        <p14:creationId xmlns:p14="http://schemas.microsoft.com/office/powerpoint/2010/main" val="8474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D286-EFDB-438B-ADA4-EF698239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79CF-B234-454D-8056-0480F54F4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05AF1-6193-47B6-BDB9-6D3DCF0A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92D4D-D641-4A93-9895-08411C6E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basic element of the networking arsenal is the </a:t>
            </a:r>
            <a:r>
              <a:rPr lang="en-US" b="1" dirty="0"/>
              <a:t>socket</a:t>
            </a:r>
          </a:p>
          <a:p>
            <a:r>
              <a:rPr lang="en-US" dirty="0"/>
              <a:t>A socket is half of a tw0-way connection between hosts</a:t>
            </a:r>
          </a:p>
          <a:p>
            <a:r>
              <a:rPr lang="en-US" dirty="0"/>
              <a:t>We create a socket with a 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lvl="1"/>
            <a:r>
              <a:rPr lang="en-US" dirty="0"/>
              <a:t>Returns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essentially a file descriptor</a:t>
            </a:r>
          </a:p>
          <a:p>
            <a:pPr lvl="1"/>
            <a:r>
              <a:rPr lang="en-US" dirty="0"/>
              <a:t>Is similar to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/>
              <a:t> on a file</a:t>
            </a:r>
          </a:p>
          <a:p>
            <a:pPr lvl="1"/>
            <a:r>
              <a:rPr lang="en-US" dirty="0"/>
              <a:t>We can call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dirty="0"/>
              <a:t> on socket file descriptors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5836F-B402-4C3C-A9FD-CF756854701E}"/>
              </a:ext>
            </a:extLst>
          </p:cNvPr>
          <p:cNvSpPr/>
          <p:nvPr/>
        </p:nvSpPr>
        <p:spPr>
          <a:xfrm>
            <a:off x="457200" y="3962400"/>
            <a:ext cx="10972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socket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type,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</p:spTree>
    <p:extLst>
      <p:ext uri="{BB962C8B-B14F-4D97-AF65-F5344CB8AC3E}">
        <p14:creationId xmlns:p14="http://schemas.microsoft.com/office/powerpoint/2010/main" val="41218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often written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That's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</a:t>
            </a:r>
            <a:r>
              <a:rPr lang="en-US"/>
              <a:t>are 8 </a:t>
            </a:r>
            <a:r>
              <a:rPr lang="en-US" dirty="0"/>
              <a:t>billion people on earth…</a:t>
            </a:r>
          </a:p>
        </p:txBody>
      </p:sp>
    </p:spTree>
    <p:extLst>
      <p:ext uri="{BB962C8B-B14F-4D97-AF65-F5344CB8AC3E}">
        <p14:creationId xmlns:p14="http://schemas.microsoft.com/office/powerpoint/2010/main" val="12396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6388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Often written as 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person’s body on Earth</a:t>
            </a:r>
          </a:p>
        </p:txBody>
      </p:sp>
    </p:spTree>
    <p:extLst>
      <p:ext uri="{BB962C8B-B14F-4D97-AF65-F5344CB8AC3E}">
        <p14:creationId xmlns:p14="http://schemas.microsoft.com/office/powerpoint/2010/main" val="14120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7CD0-BC22-4342-9B65-FB55DB6E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3AC4-9F68-4738-B2CB-445D0920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45728" cy="462560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</a:p>
          <a:p>
            <a:pPr lvl="1"/>
            <a:r>
              <a:rPr lang="en-US" dirty="0"/>
              <a:t>What the socket will be used for</a:t>
            </a:r>
          </a:p>
          <a:p>
            <a:pPr lvl="1"/>
            <a:r>
              <a:rPr lang="en-US" dirty="0"/>
              <a:t>Typical values are IPv4, IPv6, or local communication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lvl="1"/>
            <a:r>
              <a:rPr lang="en-US" dirty="0"/>
              <a:t>Determines the transport layer</a:t>
            </a:r>
          </a:p>
          <a:p>
            <a:pPr lvl="1"/>
            <a:r>
              <a:rPr lang="en-US" dirty="0"/>
              <a:t>Usually TCP or UDP for this class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</a:p>
          <a:p>
            <a:pPr lvl="1"/>
            <a:r>
              <a:rPr lang="en-US" dirty="0"/>
              <a:t>Usually not used and set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Can be used for special raw sockets used for packer sniffers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C5C44-852D-4881-8698-BE423087AAC0}"/>
              </a:ext>
            </a:extLst>
          </p:cNvPr>
          <p:cNvSpPr/>
          <p:nvPr/>
        </p:nvSpPr>
        <p:spPr>
          <a:xfrm>
            <a:off x="457200" y="1676400"/>
            <a:ext cx="10972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socket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type,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113D5-99D1-49C0-9130-41D27AB7E8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5328" y="2623312"/>
          <a:ext cx="655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143">
                  <a:extLst>
                    <a:ext uri="{9D8B030D-6E8A-4147-A177-3AD203B41FA5}">
                      <a16:colId xmlns:a16="http://schemas.microsoft.com/office/drawing/2014/main" val="2980752799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928876552"/>
                    </a:ext>
                  </a:extLst>
                </a:gridCol>
                <a:gridCol w="3953827">
                  <a:extLst>
                    <a:ext uri="{9D8B030D-6E8A-4147-A177-3AD203B41FA5}">
                      <a16:colId xmlns:a16="http://schemas.microsoft.com/office/drawing/2014/main" val="270691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</a:rPr>
                        <a:t>Field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effectLst/>
                        </a:rPr>
                        <a:t>Constant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effectLst/>
                        </a:rPr>
                        <a:t>Purpose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61186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IPv4 addresses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88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IPv6 addresses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3231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Unix domain socket for IPC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349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AF_NETLINK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400">
                          <a:effectLst/>
                        </a:rPr>
                        <a:t>Netlink socket for kernel messages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40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AF_PACKET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Raw socket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5244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Byte-stream communication, for TCP 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9171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SOCK_DGRAM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Fixed-size messages, for UDP 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960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Raw data that is not processed by transport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568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protocol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IPPROTO_RAW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 datagrams without transport-layer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525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ETH_P_ALL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Ethernet frames without network-layer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90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Review up to Exam 1</a:t>
            </a:r>
          </a:p>
          <a:p>
            <a:pPr lvl="1"/>
            <a:r>
              <a:rPr lang="en-US" dirty="0"/>
              <a:t>System architectures</a:t>
            </a:r>
          </a:p>
          <a:p>
            <a:pPr lvl="1"/>
            <a:r>
              <a:rPr lang="en-US" dirty="0"/>
              <a:t>State machines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Kernel and system calls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  <a:r>
              <a:rPr lang="en-US" dirty="0"/>
              <a:t>/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Signals</a:t>
            </a:r>
          </a:p>
          <a:p>
            <a:pPr lvl="1"/>
            <a:r>
              <a:rPr lang="en-US" dirty="0"/>
              <a:t>IPC</a:t>
            </a:r>
          </a:p>
          <a:p>
            <a:pPr lvl="2"/>
            <a:r>
              <a:rPr lang="en-US" dirty="0"/>
              <a:t>Pipes</a:t>
            </a:r>
          </a:p>
          <a:p>
            <a:pPr lvl="2"/>
            <a:r>
              <a:rPr lang="en-US" dirty="0"/>
              <a:t>FIFOs</a:t>
            </a:r>
          </a:p>
          <a:p>
            <a:pPr lvl="2"/>
            <a:r>
              <a:rPr lang="en-US" dirty="0"/>
              <a:t>Memory mapping files</a:t>
            </a:r>
          </a:p>
          <a:p>
            <a:pPr lvl="2"/>
            <a:r>
              <a:rPr lang="en-US" dirty="0"/>
              <a:t>Message queues</a:t>
            </a:r>
          </a:p>
          <a:p>
            <a:pPr lvl="2"/>
            <a:r>
              <a:rPr lang="en-US" dirty="0"/>
              <a:t>Semaphores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4369-D50C-4F10-B97C-6631AD3E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2582-C429-4D43-BC36-D47EFFB1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415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Different data structures are needed to specify addresses depending on what kind of networking  is being done</a:t>
            </a:r>
          </a:p>
          <a:p>
            <a:r>
              <a:rPr lang="en-US" dirty="0"/>
              <a:t>Since C doesn't have inheritance, structs with the same size are treated interchangeably and then cast to each other when appropriate</a:t>
            </a:r>
          </a:p>
          <a:p>
            <a:r>
              <a:rPr lang="en-US" dirty="0"/>
              <a:t>One of these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, which is 16 bytes in size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000C1-1015-4325-84A7-811737972ED6}"/>
              </a:ext>
            </a:extLst>
          </p:cNvPr>
          <p:cNvSpPr/>
          <p:nvPr/>
        </p:nvSpPr>
        <p:spPr>
          <a:xfrm>
            <a:off x="457200" y="4267200"/>
            <a:ext cx="10972800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generic address structure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 bytes: AF_INET, etc.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[14];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9445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B728-38A3-451A-86C8-B4303DC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socket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E65F-CBA8-4B4F-BFE6-81269328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6632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structure for holding IPv4 addresses is identical in size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C1214-E475-42C2-9F17-F6D6AEFE90B5}"/>
              </a:ext>
            </a:extLst>
          </p:cNvPr>
          <p:cNvSpPr/>
          <p:nvPr/>
        </p:nvSpPr>
        <p:spPr>
          <a:xfrm>
            <a:off x="609600" y="2209800"/>
            <a:ext cx="109728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address structure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in_addr_t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an alias for uint32_t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9D0B3C-2E96-449D-A8FB-E25C237BC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5181600"/>
          <a:ext cx="11283733" cy="15240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663893">
                  <a:extLst>
                    <a:ext uri="{9D8B030D-6E8A-4147-A177-3AD203B41FA5}">
                      <a16:colId xmlns:a16="http://schemas.microsoft.com/office/drawing/2014/main" val="2081951563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58402919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3155971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43811138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07265861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34927498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31139079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07124154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419308885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190088244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402725025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051027724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2618839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58928367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74776086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258518675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3719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6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Fields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sa_family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sa_data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2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063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Fields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sin_family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sin_port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sin_addr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sin_zero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sockaddr_in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1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152C-6EB4-419A-B885-273B35FB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socket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F0A3-1E41-4545-99FA-03473B70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 addresses are longer and consequently require bigger (and stranger looking) structs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D7303-AC3C-4064-8405-92D0F3BD34DA}"/>
              </a:ext>
            </a:extLst>
          </p:cNvPr>
          <p:cNvSpPr/>
          <p:nvPr/>
        </p:nvSpPr>
        <p:spPr>
          <a:xfrm>
            <a:off x="605161" y="2667001"/>
            <a:ext cx="10972800" cy="3962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 structure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sockaddr_in6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sin6_family;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sin6_port;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uint32_t sin6_flowinfo;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sin6_addr;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addresses are 128-bit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uint32_t sin6_scope_id;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uint8_t  __u6_addr8[16];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uint16_t __u6_addr16[8];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s6_addr16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uint32_t __u6_addr32[4];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s6_addr32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__u6_addr;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925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8C33-2178-4E2B-9C8F-EF8AB01C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382B-F261-450B-BD50-435BF8B8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949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Rather than try to keep straight what the endianness of our machine and the endianness of the network is, we use a family of functions: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hton</a:t>
            </a:r>
            <a:r>
              <a:rPr lang="en-US" dirty="0"/>
              <a:t>: host to network endianness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ntoh</a:t>
            </a:r>
            <a:r>
              <a:rPr lang="en-US" dirty="0"/>
              <a:t>: network to host endianness</a:t>
            </a:r>
          </a:p>
          <a:p>
            <a:pPr lvl="1"/>
            <a:r>
              <a:rPr lang="en-US" dirty="0"/>
              <a:t>They come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(long) versions (for 32-bit integers)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 (short) versions (for 16-bit integers)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61DB3-EF58-426B-A70E-92BEAAF553FB}"/>
              </a:ext>
            </a:extLst>
          </p:cNvPr>
          <p:cNvSpPr/>
          <p:nvPr/>
        </p:nvSpPr>
        <p:spPr>
          <a:xfrm>
            <a:off x="605161" y="4724400"/>
            <a:ext cx="109728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hostlong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32-bit from host to network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hostshort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16-bit from host to network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netlong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32-bit from network to host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ntohs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netshort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16-bit from network to host</a:t>
            </a:r>
          </a:p>
        </p:txBody>
      </p:sp>
    </p:spTree>
    <p:extLst>
      <p:ext uri="{BB962C8B-B14F-4D97-AF65-F5344CB8AC3E}">
        <p14:creationId xmlns:p14="http://schemas.microsoft.com/office/powerpoint/2010/main" val="42713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CE7A-916F-4774-BF08-B460196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addresses from a host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EEFE-BBCE-4388-979F-352ADA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244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DNS converts a host name to an IP address</a:t>
            </a:r>
          </a:p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 lets us get a linked list of matching addresses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only annoying bit is that we have to fill out a hints structure</a:t>
            </a:r>
          </a:p>
          <a:p>
            <a:r>
              <a:rPr lang="en-US" dirty="0"/>
              <a:t>A utility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provided to free the linked list structure when done with it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C713E-8F74-420F-A26D-4E85828984A8}"/>
              </a:ext>
            </a:extLst>
          </p:cNvPr>
          <p:cNvSpPr/>
          <p:nvPr/>
        </p:nvSpPr>
        <p:spPr>
          <a:xfrm>
            <a:off x="606056" y="32766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*name, 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*service,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*hints, 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**results)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628B6-6123-43E5-837A-48C78520FF1F}"/>
              </a:ext>
            </a:extLst>
          </p:cNvPr>
          <p:cNvSpPr/>
          <p:nvPr/>
        </p:nvSpPr>
        <p:spPr>
          <a:xfrm>
            <a:off x="609600" y="5652782"/>
            <a:ext cx="10972800" cy="7480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*info);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09C0-23B0-4871-A6DF-7EC84F93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7908-2898-4508-819A-7249F81F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stored into the pointer given by the last argument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DAA7-60A1-4A43-B676-CFD8D3A720FF}"/>
              </a:ext>
            </a:extLst>
          </p:cNvPr>
          <p:cNvSpPr/>
          <p:nvPr/>
        </p:nvSpPr>
        <p:spPr>
          <a:xfrm>
            <a:off x="605161" y="2971800"/>
            <a:ext cx="109728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address we need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next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linked list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398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EBDB-1701-40F0-90A1-65301753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side: connecting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3C89-94FC-4E33-8116-17DCA25C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/>
          <a:lstStyle/>
          <a:p>
            <a:r>
              <a:rPr lang="en-US" dirty="0"/>
              <a:t>After all the madness is done getting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, a client can connect to a listening server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/>
              <a:t>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/>
              <a:t> function is a blocking call that will eventually succeed or fail to connect the socket file descriptor to an actual network connection</a:t>
            </a:r>
          </a:p>
          <a:p>
            <a:r>
              <a:rPr lang="en-US" dirty="0"/>
              <a:t>If successful, we can read and write from that file descriptor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4F059-E1CC-48B9-872C-D00AF20B4D1D}"/>
              </a:ext>
            </a:extLst>
          </p:cNvPr>
          <p:cNvSpPr/>
          <p:nvPr/>
        </p:nvSpPr>
        <p:spPr>
          <a:xfrm>
            <a:off x="304800" y="3505200"/>
            <a:ext cx="11274056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socket,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CD13-EFB8-45EC-A00E-3C3BDB60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side: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B09F-684E-4481-AB91-BCCA8F78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206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server side is more complicated</a:t>
            </a:r>
          </a:p>
          <a:p>
            <a:r>
              <a:rPr lang="en-US" dirty="0"/>
              <a:t>It's useful to set some options on the socket using the (confusing)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function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Reusing the port, allowing reuse of the same port, even after crashing</a:t>
            </a:r>
          </a:p>
          <a:p>
            <a:pPr lvl="1"/>
            <a:r>
              <a:rPr lang="en-US" dirty="0"/>
              <a:t>Timing out on read messages</a:t>
            </a:r>
          </a:p>
          <a:p>
            <a:r>
              <a:rPr lang="en-US" dirty="0"/>
              <a:t>After creating the socket: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2061C-14F5-4B38-BFCC-069D36E9A940}"/>
              </a:ext>
            </a:extLst>
          </p:cNvPr>
          <p:cNvSpPr/>
          <p:nvPr/>
        </p:nvSpPr>
        <p:spPr>
          <a:xfrm>
            <a:off x="304800" y="2819400"/>
            <a:ext cx="11506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socket,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level,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option, const void *value,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lengeth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D10AB-552A-4B98-9F87-DC556A2C7F1C}"/>
              </a:ext>
            </a:extLst>
          </p:cNvPr>
          <p:cNvSpPr/>
          <p:nvPr/>
        </p:nvSpPr>
        <p:spPr>
          <a:xfrm>
            <a:off x="228600" y="4419600"/>
            <a:ext cx="115824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//Allow port reuse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= 1;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socketfd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SOL_SOCKET, SO_REUSEADDR,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void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&amp;on,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 a 5-second timeout when waiting to receive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timeout = { 5, 0 };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socketfd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SOL_SOCKET, SO_RCVTIMEO,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void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&amp;timeout,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(timeout));</a:t>
            </a:r>
          </a:p>
        </p:txBody>
      </p:sp>
    </p:spTree>
    <p:extLst>
      <p:ext uri="{BB962C8B-B14F-4D97-AF65-F5344CB8AC3E}">
        <p14:creationId xmlns:p14="http://schemas.microsoft.com/office/powerpoint/2010/main" val="19224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CACB-7FF0-4B56-8365-725B38AE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side: binding and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89A2-003A-451D-B145-BC279139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creating the server socket (and maybe setting options), the next step is to bind the server to a port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UDP, the server is then ready to receive messages</a:t>
            </a:r>
          </a:p>
          <a:p>
            <a:r>
              <a:rPr lang="en-US" dirty="0"/>
              <a:t>For TCP, it has to listen on the socket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backlog gives how many clients can queue up when trying to connect to the 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4412E-24B1-4CF0-A10B-7EE74235A4F0}"/>
              </a:ext>
            </a:extLst>
          </p:cNvPr>
          <p:cNvSpPr/>
          <p:nvPr/>
        </p:nvSpPr>
        <p:spPr>
          <a:xfrm>
            <a:off x="304800" y="2819400"/>
            <a:ext cx="11506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socket,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BE341-C5C8-44F4-BA17-78163F9FEE5E}"/>
              </a:ext>
            </a:extLst>
          </p:cNvPr>
          <p:cNvSpPr/>
          <p:nvPr/>
        </p:nvSpPr>
        <p:spPr>
          <a:xfrm>
            <a:off x="304800" y="4648200"/>
            <a:ext cx="11506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sv-SE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 (</a:t>
            </a:r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sv-SE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socket,</a:t>
            </a:r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</a:t>
            </a:r>
            <a:r>
              <a:rPr lang="sv-SE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backlog);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E0BD-E6E9-416C-B597-6605B575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side: accepting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65E3-AE37-4382-9ECD-A8904E9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TCP connections, after listening, the server can call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accept()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Blocking function</a:t>
            </a:r>
          </a:p>
          <a:p>
            <a:pPr lvl="1"/>
            <a:r>
              <a:rPr lang="en-US" dirty="0"/>
              <a:t>Will wait until a client tries to connect</a:t>
            </a:r>
          </a:p>
          <a:p>
            <a:pPr lvl="1"/>
            <a:r>
              <a:rPr lang="en-US" dirty="0"/>
              <a:t>Then, messages can be sent and received</a:t>
            </a:r>
          </a:p>
          <a:p>
            <a:pPr lvl="1"/>
            <a:r>
              <a:rPr lang="en-US" dirty="0"/>
              <a:t>Doing so sets up a TCP session, expecting a series of packets from the connecting client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83E11B-4BD6-4A64-853C-414E6F21883B}"/>
              </a:ext>
            </a:extLst>
          </p:cNvPr>
          <p:cNvSpPr/>
          <p:nvPr/>
        </p:nvSpPr>
        <p:spPr>
          <a:xfrm>
            <a:off x="304800" y="2971800"/>
            <a:ext cx="115062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 (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socket,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95800" y="4191000"/>
            <a:ext cx="65532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4" idx="2"/>
            <a:endCxn id="5" idx="0"/>
          </p:cNvCxnSpPr>
          <p:nvPr/>
        </p:nvCxnSpPr>
        <p:spPr>
          <a:xfrm flipH="1">
            <a:off x="5419272" y="16154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10201" y="23622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19272" y="30632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10201" y="38252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0200" y="5638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0134600" y="5638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5" idx="1"/>
          </p:cNvCxnSpPr>
          <p:nvPr/>
        </p:nvCxnSpPr>
        <p:spPr>
          <a:xfrm>
            <a:off x="6154057" y="5288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  <a:endCxn id="8" idx="3"/>
          </p:cNvCxnSpPr>
          <p:nvPr/>
        </p:nvCxnSpPr>
        <p:spPr>
          <a:xfrm flipH="1">
            <a:off x="6154057" y="4526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0"/>
          </p:cNvCxnSpPr>
          <p:nvPr/>
        </p:nvCxnSpPr>
        <p:spPr>
          <a:xfrm>
            <a:off x="10134600" y="1615440"/>
            <a:ext cx="0" cy="1813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7" idx="3"/>
          </p:cNvCxnSpPr>
          <p:nvPr/>
        </p:nvCxnSpPr>
        <p:spPr>
          <a:xfrm flipH="1">
            <a:off x="6172200" y="362712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10134600" y="3825240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66344" y="1219200"/>
            <a:ext cx="1505857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6343" y="1981200"/>
            <a:ext cx="1505857" cy="396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bind()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343" y="2705100"/>
            <a:ext cx="1505857" cy="396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listen()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6343" y="3429000"/>
            <a:ext cx="1505857" cy="396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accept()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4328160"/>
            <a:ext cx="1505857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read()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090160"/>
            <a:ext cx="1505857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write()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6004560"/>
            <a:ext cx="1505857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2600" y="1219200"/>
            <a:ext cx="1524000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72600" y="3429000"/>
            <a:ext cx="1524000" cy="396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connect()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4457" y="5090160"/>
            <a:ext cx="1524000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read()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4457" y="4328160"/>
            <a:ext cx="1524000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write()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54457" y="6004560"/>
            <a:ext cx="1524000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94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 until done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34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Server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678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298EE-741C-47D0-BBA4-1BAFE4941DDB}"/>
              </a:ext>
            </a:extLst>
          </p:cNvPr>
          <p:cNvSpPr txBox="1"/>
          <p:nvPr/>
        </p:nvSpPr>
        <p:spPr>
          <a:xfrm>
            <a:off x="533400" y="345182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TCP</a:t>
            </a:r>
          </a:p>
          <a:p>
            <a:r>
              <a:rPr lang="en-US" sz="3200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2160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95800" y="3429000"/>
            <a:ext cx="65532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4" idx="2"/>
            <a:endCxn id="5" idx="0"/>
          </p:cNvCxnSpPr>
          <p:nvPr/>
        </p:nvCxnSpPr>
        <p:spPr>
          <a:xfrm flipH="1">
            <a:off x="5419272" y="16154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5410200" y="2362200"/>
            <a:ext cx="4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0200" y="4876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0134600" y="4876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5" idx="1"/>
          </p:cNvCxnSpPr>
          <p:nvPr/>
        </p:nvCxnSpPr>
        <p:spPr>
          <a:xfrm>
            <a:off x="6154057" y="4526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  <a:endCxn id="8" idx="3"/>
          </p:cNvCxnSpPr>
          <p:nvPr/>
        </p:nvCxnSpPr>
        <p:spPr>
          <a:xfrm flipH="1">
            <a:off x="6154057" y="3764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0"/>
          </p:cNvCxnSpPr>
          <p:nvPr/>
        </p:nvCxnSpPr>
        <p:spPr>
          <a:xfrm>
            <a:off x="10134600" y="1615440"/>
            <a:ext cx="0" cy="1051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10134600" y="3063240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66344" y="1219200"/>
            <a:ext cx="1505857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6343" y="1981200"/>
            <a:ext cx="1505857" cy="396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bind()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3566160"/>
            <a:ext cx="1505857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recvfrom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4328160"/>
            <a:ext cx="1505857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sendto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5242560"/>
            <a:ext cx="1505857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2600" y="1219200"/>
            <a:ext cx="1524000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72600" y="2667000"/>
            <a:ext cx="1524000" cy="396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connect()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4457" y="4328160"/>
            <a:ext cx="1524000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recvfrom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4457" y="3566160"/>
            <a:ext cx="1524000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sendto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54457" y="5242560"/>
            <a:ext cx="1524000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9400" y="396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 until done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34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Server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678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298EE-741C-47D0-BBA4-1BAFE4941DDB}"/>
              </a:ext>
            </a:extLst>
          </p:cNvPr>
          <p:cNvSpPr txBox="1"/>
          <p:nvPr/>
        </p:nvSpPr>
        <p:spPr>
          <a:xfrm>
            <a:off x="533400" y="345182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UDP</a:t>
            </a:r>
          </a:p>
          <a:p>
            <a:r>
              <a:rPr lang="en-US" sz="3200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89914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645-9513-4B98-9095-F8582AA6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14DDF-D3BE-484B-B76F-5D40F7FEB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074C8D-26AC-4508-9340-10D1C27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536575-C3A8-4CB9-9248-6374F108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biggest differences between single-machine and networked IPC:</a:t>
            </a:r>
          </a:p>
          <a:p>
            <a:pPr lvl="1"/>
            <a:r>
              <a:rPr lang="en-US" dirty="0"/>
              <a:t>Networked IPC typically employs </a:t>
            </a:r>
            <a:r>
              <a:rPr lang="en-US" b="1" dirty="0"/>
              <a:t>protocols</a:t>
            </a:r>
            <a:r>
              <a:rPr lang="en-US" dirty="0"/>
              <a:t> so that machines agree on how data should be formatted</a:t>
            </a:r>
          </a:p>
          <a:p>
            <a:pPr lvl="1"/>
            <a:r>
              <a:rPr lang="en-US" dirty="0"/>
              <a:t>Networked IPC is less reliable</a:t>
            </a:r>
          </a:p>
          <a:p>
            <a:r>
              <a:rPr lang="en-US" dirty="0"/>
              <a:t>It's hard to talk about TCP communication without examples that use some particular application layer protocol</a:t>
            </a:r>
          </a:p>
          <a:p>
            <a:r>
              <a:rPr lang="en-US" dirty="0"/>
              <a:t>We're going to use HTTP because:</a:t>
            </a:r>
          </a:p>
          <a:p>
            <a:pPr lvl="1"/>
            <a:r>
              <a:rPr lang="en-US" dirty="0"/>
              <a:t>It's easy to understand</a:t>
            </a:r>
          </a:p>
          <a:p>
            <a:pPr lvl="1"/>
            <a:r>
              <a:rPr lang="en-US" dirty="0"/>
              <a:t>It's really important</a:t>
            </a:r>
          </a:p>
          <a:p>
            <a:pPr lvl="1"/>
            <a:r>
              <a:rPr lang="en-US" dirty="0"/>
              <a:t>There are lots of servers in the world we can talk to without any credentials</a:t>
            </a:r>
          </a:p>
        </p:txBody>
      </p:sp>
    </p:spTree>
    <p:extLst>
      <p:ext uri="{BB962C8B-B14F-4D97-AF65-F5344CB8AC3E}">
        <p14:creationId xmlns:p14="http://schemas.microsoft.com/office/powerpoint/2010/main" val="9421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878E-2A32-4688-A9DA-3423772E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BE80-6AED-466D-AF5A-815575CF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086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Hypertext Transfer Protocol</a:t>
            </a:r>
            <a:r>
              <a:rPr lang="en-US" dirty="0"/>
              <a:t> (HTTP) is the protocol for (non-encrypted) web page communication</a:t>
            </a:r>
          </a:p>
          <a:p>
            <a:r>
              <a:rPr lang="en-US" dirty="0"/>
              <a:t>It's a request-response protocol</a:t>
            </a:r>
          </a:p>
          <a:p>
            <a:pPr lvl="1"/>
            <a:r>
              <a:rPr lang="en-US" dirty="0"/>
              <a:t>Shown in the sequence diagram on the right</a:t>
            </a:r>
          </a:p>
          <a:p>
            <a:r>
              <a:rPr lang="en-US" dirty="0"/>
              <a:t>HTTP itself is stateless: no information is preserved between requests</a:t>
            </a:r>
          </a:p>
          <a:p>
            <a:r>
              <a:rPr lang="en-US" dirty="0"/>
              <a:t>Other features built around HTTP (cookies, server-side scripting, and databases) overcome this stateless limitation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Basic request-response structure of HTTP running on top of TCP">
            <a:extLst>
              <a:ext uri="{FF2B5EF4-FFF2-40B4-BE49-F238E27FC236}">
                <a16:creationId xmlns:a16="http://schemas.microsoft.com/office/drawing/2014/main" id="{0F55327A-B7BB-445F-8038-236A9203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33714"/>
            <a:ext cx="4500563" cy="29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FC90-7437-48DB-83F5-9FFFD855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5981-D448-4541-9A45-4693D10F9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82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HTTP requests and responses start with header lines</a:t>
            </a:r>
          </a:p>
          <a:p>
            <a:pPr lvl="1"/>
            <a:r>
              <a:rPr lang="en-US" dirty="0"/>
              <a:t>Each ends with CRLF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/>
              <a:t>), with an extra CRLF after all headers</a:t>
            </a:r>
          </a:p>
          <a:p>
            <a:pPr lvl="1"/>
            <a:r>
              <a:rPr lang="en-US" dirty="0"/>
              <a:t>Each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/>
              <a:t> would simply look like a newline, but we show them below for clarity</a:t>
            </a:r>
          </a:p>
          <a:p>
            <a:r>
              <a:rPr lang="en-US" dirty="0"/>
              <a:t>The most common client request is GET</a:t>
            </a:r>
          </a:p>
          <a:p>
            <a:r>
              <a:rPr lang="en-US" dirty="0"/>
              <a:t>It must have a line like the following: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dirty="0"/>
              <a:t> is the file being requested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en-US" dirty="0"/>
              <a:t> is the HTTP version, usually 1.0, 1.1, or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20712-B759-4A56-9176-29C68A192E7B}"/>
              </a:ext>
            </a:extLst>
          </p:cNvPr>
          <p:cNvSpPr/>
          <p:nvPr/>
        </p:nvSpPr>
        <p:spPr>
          <a:xfrm>
            <a:off x="304800" y="3657600"/>
            <a:ext cx="11506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/path HTTP/version\r\n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68E8E-66B2-43A9-A95E-AAD19409873E}"/>
              </a:ext>
            </a:extLst>
          </p:cNvPr>
          <p:cNvSpPr/>
          <p:nvPr/>
        </p:nvSpPr>
        <p:spPr>
          <a:xfrm>
            <a:off x="304800" y="5032248"/>
            <a:ext cx="11506200" cy="1749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/index.html HTTP/1.0\r\n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Accept: text/html\r\n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Accept-Encoding: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deflate,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Accept-Language: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en-US,en;q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=0.5\r\n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User-Agent: Mozilla/5.0\r\n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</p:txBody>
      </p:sp>
    </p:spTree>
    <p:extLst>
      <p:ext uri="{BB962C8B-B14F-4D97-AF65-F5344CB8AC3E}">
        <p14:creationId xmlns:p14="http://schemas.microsoft.com/office/powerpoint/2010/main" val="29542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9019-38EC-4FC2-B0CB-519527C6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43C-04A5-4D44-8898-7619BEE6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5870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After sending that data, the response will look something like the following: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67AC1-DC99-404A-A44E-B9F2F1DD0A2B}"/>
              </a:ext>
            </a:extLst>
          </p:cNvPr>
          <p:cNvSpPr/>
          <p:nvPr/>
        </p:nvSpPr>
        <p:spPr>
          <a:xfrm>
            <a:off x="304800" y="2209801"/>
            <a:ext cx="11506200" cy="441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HTTP/1.1 200 OK\r\n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text/html; charset=UTF-8\r\n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Sun, 28 Feb 2021 22:20:28 GMT\r\n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1256\r\n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close\r\n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&lt;title&gt;Example Domain&lt;/title&gt;\n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&lt;h1&gt;Example Domain&lt;/h1&gt;\n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&lt;p&gt;This domain is for use in illustrative examples in documents.&lt;/p&gt;\n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&lt;/html&gt;\n</a:t>
            </a:r>
          </a:p>
        </p:txBody>
      </p:sp>
    </p:spTree>
    <p:extLst>
      <p:ext uri="{BB962C8B-B14F-4D97-AF65-F5344CB8AC3E}">
        <p14:creationId xmlns:p14="http://schemas.microsoft.com/office/powerpoint/2010/main" val="22279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44AC-890D-4420-A2A3-B3B59C49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1F90-DEC9-40C9-8C85-8008BD36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4"/>
            <a:ext cx="6172200" cy="24920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HTTP/1.0 was one and done</a:t>
            </a:r>
          </a:p>
          <a:p>
            <a:r>
              <a:rPr lang="en-US" dirty="0"/>
              <a:t>HTTP/1.1 allows for persistent connections, so that multiple requests can be made over the same TCP connection</a:t>
            </a:r>
          </a:p>
          <a:p>
            <a:r>
              <a:rPr lang="en-US" dirty="0"/>
              <a:t>HTML that requires multiple requests is below</a:t>
            </a:r>
          </a:p>
          <a:p>
            <a:r>
              <a:rPr lang="en-US" dirty="0"/>
              <a:t>The sequence diagram showing the communication is on the right</a:t>
            </a:r>
          </a:p>
        </p:txBody>
      </p:sp>
      <p:pic>
        <p:nvPicPr>
          <p:cNvPr id="3074" name="Picture 2" descr="Requesting four objects with HTTP/1.1 and a fourth object with HTTP/1.0 from a second server">
            <a:extLst>
              <a:ext uri="{FF2B5EF4-FFF2-40B4-BE49-F238E27FC236}">
                <a16:creationId xmlns:a16="http://schemas.microsoft.com/office/drawing/2014/main" id="{CCD30118-540E-4796-AC2F-72B1F741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73687"/>
            <a:ext cx="5257800" cy="56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5DB7D1-CB24-4CB7-9358-B3F49BE194DD}"/>
              </a:ext>
            </a:extLst>
          </p:cNvPr>
          <p:cNvSpPr/>
          <p:nvPr/>
        </p:nvSpPr>
        <p:spPr>
          <a:xfrm>
            <a:off x="228600" y="4114800"/>
            <a:ext cx="66294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"http://zoo.com/library.js"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"script.js"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"logo.png"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/&gt;&lt;/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773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9FF3-839A-43E4-978D-692CA05A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7047-0D1D-4F44-9932-D4F252033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7394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After reading headers we can look through each one</a:t>
            </a:r>
          </a:p>
          <a:p>
            <a:r>
              <a:rPr lang="en-US" dirty="0"/>
              <a:t>One critical thing is to find the length of the content, so we can allocate enough space for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901CB6-84F4-4BC8-A5DD-C7B46CFDC5E2}"/>
              </a:ext>
            </a:extLst>
          </p:cNvPr>
          <p:cNvSpPr/>
          <p:nvPr/>
        </p:nvSpPr>
        <p:spPr>
          <a:xfrm>
            <a:off x="304800" y="2438400"/>
            <a:ext cx="11506200" cy="41879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*line = buffer;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"\r\n"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NULL)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While there are more CRLFs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Null-terminate each line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("HEADER LINE: %s\n", line);</a:t>
            </a:r>
          </a:p>
          <a:p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Find content length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"Content-Length: 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16))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' ') + 1;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strtol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NULL, 10);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line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+ 2;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Move to the next line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"\r\n"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340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416F-FE37-41CD-89AA-BE399EF8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98F6-4C63-4806-998F-A3FE3D57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5014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 the previous slide, we found the length of the content</a:t>
            </a:r>
          </a:p>
          <a:p>
            <a:r>
              <a:rPr lang="en-US" dirty="0"/>
              <a:t>It's possible that the content was so small we read it into our 8 KB buffer</a:t>
            </a:r>
          </a:p>
          <a:p>
            <a:r>
              <a:rPr lang="en-US" dirty="0"/>
              <a:t>Otherwise, we'll need to allocate more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25733-A800-4935-A227-6654B106A74D}"/>
              </a:ext>
            </a:extLst>
          </p:cNvPr>
          <p:cNvSpPr/>
          <p:nvPr/>
        </p:nvSpPr>
        <p:spPr>
          <a:xfrm>
            <a:off x="304800" y="3048000"/>
            <a:ext cx="11506200" cy="35783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+ 4);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*content = malloc(length + 1);</a:t>
            </a:r>
          </a:p>
          <a:p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+ 4);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length)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if false, all data received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Increase the content size and read additional data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Bytes needed is the Content-Length minus bytes already received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content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(content,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bytes = read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socketfd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content + length,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length);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9514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FB7D-8105-419B-B909-087385EA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312B-8751-46C0-AB02-43CB79450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0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642A-AA5B-4E54-9201-BAA402BE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6D2D7-1E44-4F81-96F5-21A78B1F3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6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2793A-63A0-4795-8F7D-106883BB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175DD3-1C0A-4E08-A9C8-0750C5BB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TCP, it's hard to give meaningful examples of code without using some application-level protocol</a:t>
            </a:r>
          </a:p>
          <a:p>
            <a:r>
              <a:rPr lang="en-US" dirty="0"/>
              <a:t>For TCP, we did HTTP</a:t>
            </a:r>
          </a:p>
          <a:p>
            <a:r>
              <a:rPr lang="en-US" dirty="0"/>
              <a:t>For UDP, we'll do DNS</a:t>
            </a:r>
          </a:p>
          <a:p>
            <a:r>
              <a:rPr lang="en-US" b="1" dirty="0"/>
              <a:t>DNS</a:t>
            </a:r>
            <a:r>
              <a:rPr lang="en-US" dirty="0"/>
              <a:t>, the </a:t>
            </a:r>
            <a:r>
              <a:rPr lang="en-US" b="1" dirty="0"/>
              <a:t>Domain Name System</a:t>
            </a:r>
            <a:r>
              <a:rPr lang="en-US" dirty="0"/>
              <a:t>, is the distributed network of servers that translates domain names into IP addresses</a:t>
            </a:r>
          </a:p>
        </p:txBody>
      </p:sp>
    </p:spTree>
    <p:extLst>
      <p:ext uri="{BB962C8B-B14F-4D97-AF65-F5344CB8AC3E}">
        <p14:creationId xmlns:p14="http://schemas.microsoft.com/office/powerpoint/2010/main" val="17830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DD13-8A02-4646-AE71-AB3FE980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7768-4A9C-4CF0-9056-830A43D0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781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ICANN maintains the root structure of DNS</a:t>
            </a:r>
          </a:p>
          <a:p>
            <a:r>
              <a:rPr lang="en-US" dirty="0"/>
              <a:t>Below the root are top level domains (TLDs)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</a:t>
            </a:r>
            <a:r>
              <a:rPr lang="en-US" dirty="0"/>
              <a:t> and a lot of weird newish ones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engineering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pink</a:t>
            </a:r>
          </a:p>
          <a:p>
            <a:r>
              <a:rPr lang="en-US" dirty="0"/>
              <a:t>Different companies manage each TLD</a:t>
            </a:r>
          </a:p>
          <a:p>
            <a:r>
              <a:rPr lang="en-US" dirty="0"/>
              <a:t>Domains can be looked up from the TLD that houses it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dirty="0"/>
              <a:t> knows 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otterbein.edu</a:t>
            </a:r>
            <a:r>
              <a:rPr lang="en-US" dirty="0"/>
              <a:t> can be found</a:t>
            </a:r>
          </a:p>
          <a:p>
            <a:pPr lvl="1"/>
            <a:r>
              <a:rPr lang="en-US" dirty="0"/>
              <a:t>Dots separate each entity</a:t>
            </a:r>
          </a:p>
          <a:p>
            <a:r>
              <a:rPr lang="en-US" dirty="0"/>
              <a:t>It’s a kind of little endian ordering where the leftmost entity is the most specific, growing more general to the right</a:t>
            </a:r>
          </a:p>
          <a:p>
            <a:r>
              <a:rPr lang="en-US" dirty="0"/>
              <a:t>DNS is case insensitive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2B40C8-39B1-4B30-8A92-C1006101FFEA}"/>
              </a:ext>
            </a:extLst>
          </p:cNvPr>
          <p:cNvGraphicFramePr/>
          <p:nvPr>
            <p:extLst/>
          </p:nvPr>
        </p:nvGraphicFramePr>
        <p:xfrm>
          <a:off x="7543800" y="1775192"/>
          <a:ext cx="4419600" cy="436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0EC1-7E1C-4499-A22C-13C9B81B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8659-AC27-4844-A418-91B2CB6F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775192"/>
            <a:ext cx="5562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Queries can be iterative:</a:t>
            </a:r>
          </a:p>
          <a:p>
            <a:pPr lvl="1"/>
            <a:r>
              <a:rPr lang="en-US" dirty="0"/>
              <a:t>Ask the root, get a response for the TLD</a:t>
            </a:r>
          </a:p>
          <a:p>
            <a:pPr lvl="1"/>
            <a:r>
              <a:rPr lang="en-US" dirty="0"/>
              <a:t>Ask the TLD for the domain you want</a:t>
            </a:r>
          </a:p>
          <a:p>
            <a:pPr lvl="1"/>
            <a:r>
              <a:rPr lang="en-US" dirty="0"/>
              <a:t>Get a response closer to what you're looking for and repeat</a:t>
            </a:r>
          </a:p>
          <a:p>
            <a:pPr lvl="1"/>
            <a:r>
              <a:rPr lang="en-US" dirty="0"/>
              <a:t>Shown on the right</a:t>
            </a:r>
          </a:p>
          <a:p>
            <a:r>
              <a:rPr lang="en-US" dirty="0"/>
              <a:t>Queries can also be recursive:</a:t>
            </a:r>
          </a:p>
          <a:p>
            <a:pPr lvl="1"/>
            <a:r>
              <a:rPr lang="en-US"/>
              <a:t>Ask </a:t>
            </a:r>
            <a:r>
              <a:rPr lang="en-US" dirty="0"/>
              <a:t>a name server, it handles everything</a:t>
            </a:r>
          </a:p>
          <a:p>
            <a:r>
              <a:rPr lang="en-US" dirty="0"/>
              <a:t>To make the system efficient, servers cache domains that have been asked for recently</a:t>
            </a:r>
          </a:p>
          <a:p>
            <a:r>
              <a:rPr lang="en-US" dirty="0"/>
              <a:t>There's a time-to-live value that says how long a cached domain should be kept</a:t>
            </a:r>
          </a:p>
        </p:txBody>
      </p:sp>
      <p:pic>
        <p:nvPicPr>
          <p:cNvPr id="1026" name="Picture 2" descr="Iterative sequence of DNS requests">
            <a:extLst>
              <a:ext uri="{FF2B5EF4-FFF2-40B4-BE49-F238E27FC236}">
                <a16:creationId xmlns:a16="http://schemas.microsoft.com/office/drawing/2014/main" id="{52883C73-D1B3-4882-A7F0-DBE7E0DD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11" y="1981200"/>
            <a:ext cx="6064289" cy="42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596F-440C-4CBE-B8EC-6A80F8C5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resource record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D782-1B46-4CC8-A7C3-DA82CF60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DNS information is sent in resource records, which have the following form:</a:t>
            </a:r>
          </a:p>
          <a:p>
            <a:pPr lvl="1"/>
            <a:r>
              <a:rPr lang="en-US" dirty="0"/>
              <a:t>NAME is the human-readable domain name</a:t>
            </a:r>
          </a:p>
          <a:p>
            <a:pPr lvl="1"/>
            <a:r>
              <a:rPr lang="en-US" dirty="0"/>
              <a:t>TYPE is gives the kind of record</a:t>
            </a:r>
          </a:p>
          <a:p>
            <a:pPr lvl="2"/>
            <a:r>
              <a:rPr lang="en-US" dirty="0"/>
              <a:t>A is an IP address</a:t>
            </a:r>
          </a:p>
          <a:p>
            <a:pPr lvl="2"/>
            <a:r>
              <a:rPr lang="en-US" dirty="0"/>
              <a:t>CNAME is a canonical name</a:t>
            </a:r>
          </a:p>
          <a:p>
            <a:pPr lvl="2"/>
            <a:r>
              <a:rPr lang="en-US" dirty="0"/>
              <a:t>NS is an authoritative name server</a:t>
            </a:r>
          </a:p>
          <a:p>
            <a:pPr lvl="1"/>
            <a:r>
              <a:rPr lang="en-US" dirty="0"/>
              <a:t>CLASS is what protocol, often IN for Internet</a:t>
            </a:r>
          </a:p>
          <a:p>
            <a:pPr lvl="1"/>
            <a:r>
              <a:rPr lang="en-US" dirty="0"/>
              <a:t>TTL is time-to-live in a cache</a:t>
            </a:r>
          </a:p>
          <a:p>
            <a:pPr lvl="1"/>
            <a:r>
              <a:rPr lang="en-US" dirty="0"/>
              <a:t>RDLENGTH is the length of the data in the record</a:t>
            </a:r>
          </a:p>
          <a:p>
            <a:pPr lvl="1"/>
            <a:r>
              <a:rPr lang="en-US" dirty="0"/>
              <a:t>RDATA is the data</a:t>
            </a:r>
          </a:p>
          <a:p>
            <a:r>
              <a:rPr lang="en-US" dirty="0"/>
              <a:t>NAME and RDATA are variable length, and all other fields are 16 bits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1D7A5B-0FC2-4086-AE0C-46EA606BB8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58200" y="2438400"/>
          <a:ext cx="2057400" cy="2819400"/>
        </p:xfrm>
        <a:graphic>
          <a:graphicData uri="http://schemas.openxmlformats.org/drawingml/2006/table">
            <a:tbl>
              <a:tblPr firstRow="1" la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19740539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30382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32444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0799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00363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RDLENGTH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78233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RDATA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58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18E7-9764-44E4-98B4-4079914C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9BC2-7E5D-48B5-8958-CBAA3DE5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4" y="1828800"/>
            <a:ext cx="3707766" cy="41320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Like HTTP, DNS is a request-response protocol</a:t>
            </a:r>
          </a:p>
          <a:p>
            <a:r>
              <a:rPr lang="en-US" dirty="0"/>
              <a:t>Unlike HTTP, DNS uses UDP and messages aren't as human readable</a:t>
            </a:r>
          </a:p>
          <a:p>
            <a:r>
              <a:rPr lang="en-US" dirty="0"/>
              <a:t>DNS messages contain five fields: header, question, answer, authority, and additional</a:t>
            </a:r>
          </a:p>
          <a:p>
            <a:pPr lvl="1"/>
            <a:r>
              <a:rPr lang="en-US" dirty="0"/>
              <a:t>Headers start with a random ID to keep messages straight</a:t>
            </a:r>
          </a:p>
          <a:p>
            <a:r>
              <a:rPr lang="en-US" dirty="0"/>
              <a:t>Example request to resolve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ABF51-C5F4-4BA2-A456-6233D81C59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14800" y="2178723"/>
          <a:ext cx="782256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3271971565"/>
                    </a:ext>
                  </a:extLst>
                </a:gridCol>
                <a:gridCol w="4216718">
                  <a:extLst>
                    <a:ext uri="{9D8B030D-6E8A-4147-A177-3AD203B41FA5}">
                      <a16:colId xmlns:a16="http://schemas.microsoft.com/office/drawing/2014/main" val="3173549991"/>
                    </a:ext>
                  </a:extLst>
                </a:gridCol>
                <a:gridCol w="2505393">
                  <a:extLst>
                    <a:ext uri="{9D8B030D-6E8A-4147-A177-3AD203B41FA5}">
                      <a16:colId xmlns:a16="http://schemas.microsoft.com/office/drawing/2014/main" val="3040684495"/>
                    </a:ext>
                  </a:extLst>
                </a:gridCol>
              </a:tblGrid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in 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16948"/>
                  </a:ext>
                </a:extLst>
              </a:tr>
              <a:tr h="222083"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XID=0x1234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95287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OPCODE=SQUERY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72433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0001 0000 0000 0000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question field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27562"/>
                  </a:ext>
                </a:extLst>
              </a:tr>
              <a:tr h="222083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0765 7861 6d70 6c65 0363 6f6d 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QNAME=EXAMPLE.COM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12819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0001 0001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QCLASS=IN, QTYPE=A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11955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5835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88781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Additional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5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BBDFBA-DC5D-4EF6-8A2B-EB96C3F7CC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3663" y="5811520"/>
          <a:ext cx="869369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90943">
                  <a:extLst>
                    <a:ext uri="{9D8B030D-6E8A-4147-A177-3AD203B41FA5}">
                      <a16:colId xmlns:a16="http://schemas.microsoft.com/office/drawing/2014/main" val="905821437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086797743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634599101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3007316534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703628526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68605499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3217329337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38548605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52098628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883499941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391304166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59375476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4138683414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801468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9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404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2EF388-6536-4E3F-B191-5E09E8A10BA2}"/>
              </a:ext>
            </a:extLst>
          </p:cNvPr>
          <p:cNvSpPr txBox="1"/>
          <p:nvPr/>
        </p:nvSpPr>
        <p:spPr>
          <a:xfrm>
            <a:off x="10357" y="5736084"/>
            <a:ext cx="3175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Note:</a:t>
            </a:r>
          </a:p>
          <a:p>
            <a:pPr algn="r"/>
            <a:r>
              <a:rPr lang="en-US" sz="1400" dirty="0"/>
              <a:t>Instead of dots,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QNAME</a:t>
            </a:r>
            <a:r>
              <a:rPr lang="en-US" sz="1400" dirty="0"/>
              <a:t> gives the number of characters for each name part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4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18E7-9764-44E4-98B4-4079914C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9BC2-7E5D-48B5-8958-CBAA3DE5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4" y="1828800"/>
            <a:ext cx="2412366" cy="46939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Here's a reasonable response to the request from the previous slide</a:t>
            </a:r>
          </a:p>
          <a:p>
            <a:r>
              <a:rPr lang="en-US" dirty="0"/>
              <a:t>Don't worry about the OPCODE, it's a set of bits laid out according to DNS rules</a:t>
            </a:r>
          </a:p>
          <a:p>
            <a:r>
              <a:rPr lang="en-US" dirty="0"/>
              <a:t>QNAME uses a special code to indicate that the name is 12 bytes into this response (to avoid repetition)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ABF51-C5F4-4BA2-A456-6233D81C59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3200" y="1828800"/>
          <a:ext cx="928941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3271971565"/>
                    </a:ext>
                  </a:extLst>
                </a:gridCol>
                <a:gridCol w="4216718">
                  <a:extLst>
                    <a:ext uri="{9D8B030D-6E8A-4147-A177-3AD203B41FA5}">
                      <a16:colId xmlns:a16="http://schemas.microsoft.com/office/drawing/2014/main" val="3173549991"/>
                    </a:ext>
                  </a:extLst>
                </a:gridCol>
                <a:gridCol w="3972243">
                  <a:extLst>
                    <a:ext uri="{9D8B030D-6E8A-4147-A177-3AD203B41FA5}">
                      <a16:colId xmlns:a16="http://schemas.microsoft.com/office/drawing/2014/main" val="3040684495"/>
                    </a:ext>
                  </a:extLst>
                </a:gridCol>
              </a:tblGrid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in 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16948"/>
                  </a:ext>
                </a:extLst>
              </a:tr>
              <a:tr h="222083"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XID=0x1234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95287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OPCODE=SQUERY, RESPONSE, RA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72433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0001 0001 0000 0000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question and 1 answer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27562"/>
                  </a:ext>
                </a:extLst>
              </a:tr>
              <a:tr h="222083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0765 7861 6d70 6c65 0363 6f6d 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QNAME=EXAMPLE.COM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12819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0001 0001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QCLASS=IN, QTYPE=A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1195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QNAME=EXAMPLE.COM</a:t>
                      </a:r>
                      <a:r>
                        <a:rPr lang="en-US" sz="1600" b="1" dirty="0">
                          <a:effectLst/>
                          <a:latin typeface="+mj-lt"/>
                          <a:cs typeface="Courier New" panose="02070309020205020404" pitchFamily="49" charset="0"/>
                        </a:rPr>
                        <a:t>  [compressed]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995835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QTYPE=A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89114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QCLASS=IN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212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0000 e949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TTL = 0xe949 = 59721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94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RDLENGTH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102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0x5db8d822 [93.184.216.34]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60947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88781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Additional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AC3BB-AF30-41DC-A50A-B2F2EA73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ACFA2-81A9-4BA6-909B-2D021CFD9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8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54BA-2699-4A4E-B999-2A4D7B73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98EC-2A9E-4A0C-A04F-40B0D430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Networked devices are configured to have either a static or dynamic IP address</a:t>
            </a:r>
          </a:p>
          <a:p>
            <a:pPr lvl="1"/>
            <a:r>
              <a:rPr lang="en-US" b="1" dirty="0"/>
              <a:t>Static IP addresses</a:t>
            </a:r>
            <a:r>
              <a:rPr lang="en-US" dirty="0"/>
              <a:t> are set in a configuration file and rarely change</a:t>
            </a:r>
          </a:p>
          <a:p>
            <a:pPr lvl="1"/>
            <a:r>
              <a:rPr lang="en-US" b="1" dirty="0"/>
              <a:t>Dynamic IP addresses</a:t>
            </a:r>
            <a:r>
              <a:rPr lang="en-US" dirty="0"/>
              <a:t> are assigned when a device connects to a network</a:t>
            </a:r>
          </a:p>
          <a:p>
            <a:r>
              <a:rPr lang="en-US" dirty="0"/>
              <a:t>Most of the devices you own have dynamic IP addresses</a:t>
            </a:r>
          </a:p>
          <a:p>
            <a:pPr lvl="1"/>
            <a:r>
              <a:rPr lang="en-US" dirty="0"/>
              <a:t>Your laptop or phone is dynamically assigned an IP address by your router when  you connect, either on </a:t>
            </a:r>
            <a:r>
              <a:rPr lang="en-US" dirty="0" err="1"/>
              <a:t>WiFi</a:t>
            </a:r>
            <a:r>
              <a:rPr lang="en-US" dirty="0"/>
              <a:t> or Ethernet</a:t>
            </a:r>
          </a:p>
          <a:p>
            <a:pPr lvl="1"/>
            <a:r>
              <a:rPr lang="en-US" dirty="0"/>
              <a:t>Even your router is dynamically assigned an IP address by your ISP</a:t>
            </a:r>
          </a:p>
          <a:p>
            <a:r>
              <a:rPr lang="en-US" dirty="0"/>
              <a:t>Servers usually have static IP addresses so that DNS records don't need constant updates</a:t>
            </a:r>
          </a:p>
        </p:txBody>
      </p:sp>
    </p:spTree>
    <p:extLst>
      <p:ext uri="{BB962C8B-B14F-4D97-AF65-F5344CB8AC3E}">
        <p14:creationId xmlns:p14="http://schemas.microsoft.com/office/powerpoint/2010/main" val="1819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F355-179B-4171-8795-D45AF77C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56C5-B936-4891-A9C6-8668CC12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if you've just connected your device to the network, how does it get its IP address?</a:t>
            </a:r>
          </a:p>
          <a:p>
            <a:r>
              <a:rPr lang="en-US" b="1" dirty="0"/>
              <a:t>Dynamic Host Configuration Protocol</a:t>
            </a:r>
            <a:r>
              <a:rPr lang="en-US" dirty="0"/>
              <a:t> (</a:t>
            </a:r>
            <a:r>
              <a:rPr lang="en-US" b="1" dirty="0"/>
              <a:t>DHCP</a:t>
            </a:r>
            <a:r>
              <a:rPr lang="en-US" dirty="0"/>
              <a:t>) is a protocol for getting a dynamic IP address</a:t>
            </a:r>
          </a:p>
          <a:p>
            <a:r>
              <a:rPr lang="en-US" dirty="0"/>
              <a:t>The socket programming we've been talking about requires an IP address for a client</a:t>
            </a:r>
          </a:p>
          <a:p>
            <a:pPr lvl="1"/>
            <a:r>
              <a:rPr lang="en-US" dirty="0"/>
              <a:t>That's where messages are sent back to</a:t>
            </a:r>
          </a:p>
          <a:p>
            <a:r>
              <a:rPr lang="en-US" dirty="0"/>
              <a:t>So how do you receive a message if you don't have an IP address…because you're trying to get an IP address?</a:t>
            </a:r>
          </a:p>
          <a:p>
            <a:r>
              <a:rPr lang="en-US" b="1" dirty="0"/>
              <a:t>Broadcasting!</a:t>
            </a:r>
          </a:p>
        </p:txBody>
      </p:sp>
    </p:spTree>
    <p:extLst>
      <p:ext uri="{BB962C8B-B14F-4D97-AF65-F5344CB8AC3E}">
        <p14:creationId xmlns:p14="http://schemas.microsoft.com/office/powerpoint/2010/main" val="12372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ACC7-77C3-4F43-ABC9-760FC967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25B07-20AD-4D03-A91F-2A4435BB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3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30DB-421E-4DCC-84BE-63574FC1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FB7C-8932-4834-A1E9-FD0C1923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400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Instead of sending a message point to point, DHCP messages are broadcast via UDP on port 67</a:t>
            </a:r>
          </a:p>
          <a:p>
            <a:pPr lvl="1"/>
            <a:r>
              <a:rPr lang="en-US" dirty="0"/>
              <a:t>The destination is the special IP address 255.255.255.255 reserved for broadcasting</a:t>
            </a:r>
          </a:p>
          <a:p>
            <a:pPr lvl="1"/>
            <a:r>
              <a:rPr lang="en-US" dirty="0"/>
              <a:t>The source is the special IP address 0.0.0.0 indicating no valid IP</a:t>
            </a:r>
          </a:p>
          <a:p>
            <a:r>
              <a:rPr lang="en-US" dirty="0"/>
              <a:t>A DHCP server receives messages and responds with an IP address</a:t>
            </a:r>
          </a:p>
          <a:p>
            <a:r>
              <a:rPr lang="en-US" dirty="0"/>
              <a:t>Other devices ignore the messages</a:t>
            </a:r>
          </a:p>
          <a:p>
            <a:endParaRPr lang="en-US" dirty="0"/>
          </a:p>
        </p:txBody>
      </p:sp>
      <p:pic>
        <p:nvPicPr>
          <p:cNvPr id="1026" name="Picture 2" descr="Sequence of DHCP messages across a network">
            <a:extLst>
              <a:ext uri="{FF2B5EF4-FFF2-40B4-BE49-F238E27FC236}">
                <a16:creationId xmlns:a16="http://schemas.microsoft.com/office/drawing/2014/main" id="{FEDC12DE-564D-4F25-A6CF-AA452548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5088709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3588-F52F-4B48-80B1-B6AFB57C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7F26-4A5C-41D1-B68E-DE9A6697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DHCP is more complex than HTTP or DNS since it's got multiple steps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new device broadcasts a DHCP discover message asking for an IP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DHCP server broadcasts a DHCP offer message offering an IP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new device broadcasts a DHCP request message asking to take the IP it was offered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DHCP server broadcasts a DHCP ACK message acknowledging that the device has been assigned the address in question</a:t>
            </a:r>
          </a:p>
          <a:p>
            <a:r>
              <a:rPr lang="en-US" dirty="0"/>
              <a:t>Like DNS, the device uses a random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xid</a:t>
            </a:r>
            <a:r>
              <a:rPr lang="en-US" dirty="0"/>
              <a:t> to keep different requests straight</a:t>
            </a:r>
          </a:p>
          <a:p>
            <a:r>
              <a:rPr lang="en-US" dirty="0"/>
              <a:t>When the device requests the IP it's been offered, it increments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xid</a:t>
            </a:r>
            <a:r>
              <a:rPr lang="en-US" dirty="0"/>
              <a:t> by 1</a:t>
            </a:r>
          </a:p>
        </p:txBody>
      </p:sp>
    </p:spTree>
    <p:extLst>
      <p:ext uri="{BB962C8B-B14F-4D97-AF65-F5344CB8AC3E}">
        <p14:creationId xmlns:p14="http://schemas.microsoft.com/office/powerpoint/2010/main" val="22546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6281-4D03-46D9-8178-2B4F472B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FB672-ABF1-43BC-8DF8-E3816939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75192"/>
            <a:ext cx="4114800" cy="48542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table shows an example of the addresses and messages broadcast to request and assign an IP address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yiaddr</a:t>
            </a:r>
            <a:r>
              <a:rPr lang="en-US" dirty="0"/>
              <a:t> is the new IP address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siaddr</a:t>
            </a:r>
            <a:r>
              <a:rPr lang="en-US" dirty="0"/>
              <a:t> is the server IP address</a:t>
            </a:r>
          </a:p>
          <a:p>
            <a:pPr lvl="1"/>
            <a:r>
              <a:rPr lang="en-US" dirty="0"/>
              <a:t>The lease time is how long the IP address is valid for, in seconds: 86,400 = 24 hours</a:t>
            </a:r>
          </a:p>
          <a:p>
            <a:r>
              <a:rPr lang="en-US" dirty="0"/>
              <a:t>When the lease expires, the device can ask for the IP again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89DF9B-A254-47BC-B642-741EAFB431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19600" y="2042160"/>
          <a:ext cx="744315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205">
                  <a:extLst>
                    <a:ext uri="{9D8B030D-6E8A-4147-A177-3AD203B41FA5}">
                      <a16:colId xmlns:a16="http://schemas.microsoft.com/office/drawing/2014/main" val="1420954848"/>
                    </a:ext>
                  </a:extLst>
                </a:gridCol>
                <a:gridCol w="3238818">
                  <a:extLst>
                    <a:ext uri="{9D8B030D-6E8A-4147-A177-3AD203B41FA5}">
                      <a16:colId xmlns:a16="http://schemas.microsoft.com/office/drawing/2014/main" val="879443450"/>
                    </a:ext>
                  </a:extLst>
                </a:gridCol>
                <a:gridCol w="2310130">
                  <a:extLst>
                    <a:ext uri="{9D8B030D-6E8A-4147-A177-3AD203B41FA5}">
                      <a16:colId xmlns:a16="http://schemas.microsoft.com/office/drawing/2014/main" val="2959800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Message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UDP addressing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DHCP contents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52013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discover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0.0.0.0:68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BOOTREQUEST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xid: 42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yiaddr: 0.0.0.0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9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offer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192.168.1.1:67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BOOTREPLY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xid: 42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yiaddr: 192.168.1.7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siaddr: 192.168.1.1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lease time: 86400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01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0.0.0.0:68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BOOTREQUEST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xid: 43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yiaddr: 192.168.1.7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siaddr: 192.168.1.1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41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192.168.1.1:67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BOOTREPLY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</a:t>
                      </a: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43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</a:t>
                      </a: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192.168.1.7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siaddr</a:t>
                      </a: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192.168.1.1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lease time: 86400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61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6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5E014-B475-4639-AA02-1C57B68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96FBE-66C5-4340-B5B1-0817ABDCF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9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AE9A-F841-4A41-8E9B-22854521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EA79-3EAC-477D-911F-249F87A5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already given examples of client-server applications</a:t>
            </a:r>
          </a:p>
          <a:p>
            <a:pPr lvl="1"/>
            <a:r>
              <a:rPr lang="en-US" dirty="0"/>
              <a:t>HTTP</a:t>
            </a:r>
          </a:p>
          <a:p>
            <a:pPr lvl="1"/>
            <a:r>
              <a:rPr lang="en-US" dirty="0"/>
              <a:t>DNS</a:t>
            </a:r>
          </a:p>
          <a:p>
            <a:r>
              <a:rPr lang="en-US" dirty="0"/>
              <a:t>Although some client-server interactions are much more complicated, many of the same principles will apply</a:t>
            </a:r>
          </a:p>
          <a:p>
            <a:r>
              <a:rPr lang="en-US" b="1" dirty="0"/>
              <a:t>Peer-to-peer applications</a:t>
            </a:r>
            <a:r>
              <a:rPr lang="en-US" dirty="0"/>
              <a:t> (</a:t>
            </a:r>
            <a:r>
              <a:rPr lang="en-US" b="1" dirty="0"/>
              <a:t>P2P</a:t>
            </a:r>
            <a:r>
              <a:rPr lang="en-US" dirty="0"/>
              <a:t>) are the other major, application-layer approach</a:t>
            </a:r>
          </a:p>
          <a:p>
            <a:pPr lvl="1"/>
            <a:r>
              <a:rPr lang="en-US" dirty="0"/>
              <a:t>Every host is potentially a client and a server</a:t>
            </a:r>
          </a:p>
          <a:p>
            <a:pPr lvl="1"/>
            <a:r>
              <a:rPr lang="en-US" dirty="0"/>
              <a:t>Communicating with peers is more complex because there isn't a single server to keep track of</a:t>
            </a:r>
          </a:p>
          <a:p>
            <a:r>
              <a:rPr lang="en-US" dirty="0"/>
              <a:t>In many situations, P2P applications can provide better performance than client-server when the number of hosts is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1596-5834-4CB3-A83B-EDDB9E0A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BF94-D9E2-42A5-9D06-83A52E13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7394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P2P has a historic association with illegal file sharing, but P2P architectures are used for many different kinds of applications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80F09A-DA53-4304-85DA-DF8ADCFC4D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500" y="2514600"/>
          <a:ext cx="1181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50702316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669210612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4036299974"/>
                    </a:ext>
                  </a:extLst>
                </a:gridCol>
              </a:tblGrid>
              <a:tr h="261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  <a:latin typeface="+mn-lt"/>
                        </a:rPr>
                        <a:t>Application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+mn-lt"/>
                        </a:rPr>
                        <a:t>Service Description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56350572"/>
                  </a:ext>
                </a:extLst>
              </a:tr>
              <a:tr h="1067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+mn-lt"/>
                        </a:rPr>
                        <a:t>Content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+mn-lt"/>
                        </a:rPr>
                        <a:t>Scalable approaches to sharing data across the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File storage and sharing: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Gnutella, BitTorrent,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InterPlanetary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File System (IPFS)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Content delivery networks (CDNs):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Akamai, Limelight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Streaming media: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Spotify (originally),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Sonos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Software update distribution: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Linux, World of Warcraft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243196"/>
                  </a:ext>
                </a:extLst>
              </a:tr>
              <a:tr h="6645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+mn-lt"/>
                        </a:rPr>
                        <a:t>Distributed Computing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+mn-lt"/>
                        </a:rPr>
                        <a:t>Delegating work for an application across many computers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Privacy and censorship resistance: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Tor, Freenet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Cryptocurrency: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Bitcoin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Botnets and malware: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Storm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616057"/>
                  </a:ext>
                </a:extLst>
              </a:tr>
              <a:tr h="4631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effectLst/>
                          <a:latin typeface="+mn-lt"/>
                        </a:rPr>
                        <a:t>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  <a:latin typeface="+mn-lt"/>
                        </a:rPr>
                        <a:t>Providing real-time human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Voice Over IP (VOIP):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Skype (originally)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Instant Messaging: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Tox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878585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+mn-lt"/>
                        </a:rPr>
                        <a:t>Platforms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+mn-lt"/>
                        </a:rPr>
                        <a:t>Building 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Java: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JXTA (obsolete)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89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741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3B7E-1DAC-4559-87CB-5A5BA6CD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5F89-E922-4445-BFE7-5B0090ED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8610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Normally, there's a single server for a webpage</a:t>
            </a:r>
          </a:p>
          <a:p>
            <a:r>
              <a:rPr lang="en-US" dirty="0"/>
              <a:t>What if that webpage has content that millions of people from all over the country want to view?</a:t>
            </a:r>
          </a:p>
          <a:p>
            <a:pPr lvl="1"/>
            <a:r>
              <a:rPr lang="en-US" dirty="0"/>
              <a:t>The load on the server will be huge</a:t>
            </a:r>
          </a:p>
          <a:p>
            <a:pPr lvl="1"/>
            <a:r>
              <a:rPr lang="en-US" dirty="0"/>
              <a:t>Getting the webpage will be slow, or the server could crash</a:t>
            </a:r>
          </a:p>
          <a:p>
            <a:r>
              <a:rPr lang="en-US" dirty="0"/>
              <a:t>Content delivery networks (CDNs) provide caches of webpages</a:t>
            </a:r>
          </a:p>
          <a:p>
            <a:r>
              <a:rPr lang="en-US" dirty="0"/>
              <a:t>People trying to view a webpage will be redirected to a physically close mirror</a:t>
            </a:r>
          </a:p>
          <a:p>
            <a:r>
              <a:rPr lang="en-US" dirty="0"/>
              <a:t>Big companies like Google, Amazon, and Netflix have their own CDN services</a:t>
            </a:r>
          </a:p>
          <a:p>
            <a:r>
              <a:rPr lang="en-US" dirty="0"/>
              <a:t>Less well-known companies like Akamai provide CDN services to others</a:t>
            </a:r>
          </a:p>
        </p:txBody>
      </p:sp>
      <p:pic>
        <p:nvPicPr>
          <p:cNvPr id="2050" name="Picture 2" descr="https://upload.wikimedia.org/wikipedia/commons/f/f9/NCDN_-_CDN.png">
            <a:extLst>
              <a:ext uri="{FF2B5EF4-FFF2-40B4-BE49-F238E27FC236}">
                <a16:creationId xmlns:a16="http://schemas.microsoft.com/office/drawing/2014/main" id="{52FC009F-84E3-4C84-A52D-804421130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9448800" y="4057233"/>
            <a:ext cx="272599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f/f9/NCDN_-_CDN.png">
            <a:extLst>
              <a:ext uri="{FF2B5EF4-FFF2-40B4-BE49-F238E27FC236}">
                <a16:creationId xmlns:a16="http://schemas.microsoft.com/office/drawing/2014/main" id="{0E41752F-56C5-4AE3-965C-E54B2B627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0"/>
          <a:stretch/>
        </p:blipFill>
        <p:spPr bwMode="auto">
          <a:xfrm>
            <a:off x="9448801" y="1549300"/>
            <a:ext cx="272599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2E980-C1AE-4418-9369-DAD04AE04B2E}"/>
              </a:ext>
            </a:extLst>
          </p:cNvPr>
          <p:cNvSpPr/>
          <p:nvPr/>
        </p:nvSpPr>
        <p:spPr>
          <a:xfrm>
            <a:off x="9786420" y="6519446"/>
            <a:ext cx="2050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from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0EB5-766E-475B-BA73-817CC083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1430-A38B-4BDF-8D1C-5BBA10AD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75192"/>
            <a:ext cx="5502884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P2P hosts are fundamentally connected by the Internet</a:t>
            </a:r>
          </a:p>
          <a:p>
            <a:r>
              <a:rPr lang="en-US" dirty="0"/>
              <a:t>However, they view their connections inside the P2P network as an </a:t>
            </a:r>
            <a:r>
              <a:rPr lang="en-US" b="1" dirty="0"/>
              <a:t>overlay network</a:t>
            </a:r>
            <a:r>
              <a:rPr lang="en-US" dirty="0"/>
              <a:t>, connections to other P2P hosts</a:t>
            </a:r>
          </a:p>
          <a:p>
            <a:r>
              <a:rPr lang="en-US" dirty="0"/>
              <a:t>Thus, socket connections are made to P2P neighbors who forward messages on to other neighbors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4077349-6407-4DF2-96EF-09B82E53E659}"/>
              </a:ext>
            </a:extLst>
          </p:cNvPr>
          <p:cNvSpPr/>
          <p:nvPr/>
        </p:nvSpPr>
        <p:spPr>
          <a:xfrm>
            <a:off x="10495049" y="2883754"/>
            <a:ext cx="1025528" cy="56973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5D7EB09-834F-43C3-B649-95EDC56D5C0B}"/>
              </a:ext>
            </a:extLst>
          </p:cNvPr>
          <p:cNvSpPr/>
          <p:nvPr/>
        </p:nvSpPr>
        <p:spPr>
          <a:xfrm>
            <a:off x="7277536" y="4018109"/>
            <a:ext cx="1025528" cy="569738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483BB8AB-118D-4651-B5DE-CDD19D54D38B}"/>
              </a:ext>
            </a:extLst>
          </p:cNvPr>
          <p:cNvSpPr/>
          <p:nvPr/>
        </p:nvSpPr>
        <p:spPr>
          <a:xfrm>
            <a:off x="8877415" y="4787309"/>
            <a:ext cx="1025528" cy="569738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489F1A9-C689-4F64-BCDA-F70E0C3F736E}"/>
              </a:ext>
            </a:extLst>
          </p:cNvPr>
          <p:cNvSpPr/>
          <p:nvPr/>
        </p:nvSpPr>
        <p:spPr>
          <a:xfrm>
            <a:off x="8896960" y="3290880"/>
            <a:ext cx="1025528" cy="56973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042FD-CD67-4967-8DF4-927E7D549477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7443780" y="4587847"/>
            <a:ext cx="275303" cy="133947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45CE3-6787-4823-A7CA-9BDC80CFB4A4}"/>
              </a:ext>
            </a:extLst>
          </p:cNvPr>
          <p:cNvCxnSpPr>
            <a:cxnSpLocks/>
            <a:stCxn id="11" idx="1"/>
            <a:endCxn id="53" idx="3"/>
          </p:cNvCxnSpPr>
          <p:nvPr/>
        </p:nvCxnSpPr>
        <p:spPr>
          <a:xfrm flipH="1" flipV="1">
            <a:off x="7520199" y="3102479"/>
            <a:ext cx="198884" cy="105806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C9571-AFA2-4B47-ACAD-86452CDB0C7F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V="1">
            <a:off x="9318962" y="3860618"/>
            <a:ext cx="19545" cy="10691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32532112-B77A-48B8-BD2F-B7D06C672430}"/>
              </a:ext>
            </a:extLst>
          </p:cNvPr>
          <p:cNvSpPr/>
          <p:nvPr/>
        </p:nvSpPr>
        <p:spPr>
          <a:xfrm>
            <a:off x="10285471" y="4110815"/>
            <a:ext cx="1025528" cy="569738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1E678F-ADB5-4419-A9A6-FB637BDBAC05}"/>
              </a:ext>
            </a:extLst>
          </p:cNvPr>
          <p:cNvCxnSpPr>
            <a:cxnSpLocks/>
            <a:stCxn id="12" idx="2"/>
            <a:endCxn id="11" idx="4"/>
          </p:cNvCxnSpPr>
          <p:nvPr/>
        </p:nvCxnSpPr>
        <p:spPr>
          <a:xfrm flipH="1" flipV="1">
            <a:off x="8160630" y="4374195"/>
            <a:ext cx="716785" cy="7692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624CD8-82D1-4F5C-8A37-93DC91C8344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793677" y="3646966"/>
            <a:ext cx="1103283" cy="51923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CDD373-450C-4F16-B405-757B34B935AF}"/>
              </a:ext>
            </a:extLst>
          </p:cNvPr>
          <p:cNvGrpSpPr/>
          <p:nvPr/>
        </p:nvGrpSpPr>
        <p:grpSpPr>
          <a:xfrm>
            <a:off x="5798661" y="1594320"/>
            <a:ext cx="914400" cy="914400"/>
            <a:chOff x="7139781" y="1617846"/>
            <a:chExt cx="914400" cy="914400"/>
          </a:xfrm>
        </p:grpSpPr>
        <p:pic>
          <p:nvPicPr>
            <p:cNvPr id="7" name="Graphic 6" descr="Laptop">
              <a:extLst>
                <a:ext uri="{FF2B5EF4-FFF2-40B4-BE49-F238E27FC236}">
                  <a16:creationId xmlns:a16="http://schemas.microsoft.com/office/drawing/2014/main" id="{7A60305A-2E60-4310-8363-99DA5617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E8EDAC-BD8A-4903-B9BF-B24F5ACAD422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85768-9221-4C16-87A4-216F570E78A7}"/>
              </a:ext>
            </a:extLst>
          </p:cNvPr>
          <p:cNvGrpSpPr/>
          <p:nvPr/>
        </p:nvGrpSpPr>
        <p:grpSpPr>
          <a:xfrm>
            <a:off x="5787934" y="2873275"/>
            <a:ext cx="914400" cy="914400"/>
            <a:chOff x="7139781" y="1617846"/>
            <a:chExt cx="914400" cy="914400"/>
          </a:xfrm>
        </p:grpSpPr>
        <p:pic>
          <p:nvPicPr>
            <p:cNvPr id="32" name="Graphic 31" descr="Laptop">
              <a:extLst>
                <a:ext uri="{FF2B5EF4-FFF2-40B4-BE49-F238E27FC236}">
                  <a16:creationId xmlns:a16="http://schemas.microsoft.com/office/drawing/2014/main" id="{0F8D2B5D-AFAF-4D21-8377-5E5728A7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775A24-D388-47B3-B065-CAC68A284320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A9E1C5-A44F-4BFA-8E45-22B11FF090B8}"/>
              </a:ext>
            </a:extLst>
          </p:cNvPr>
          <p:cNvGrpSpPr/>
          <p:nvPr/>
        </p:nvGrpSpPr>
        <p:grpSpPr>
          <a:xfrm>
            <a:off x="9299676" y="1649430"/>
            <a:ext cx="914400" cy="914400"/>
            <a:chOff x="7139781" y="1617846"/>
            <a:chExt cx="914400" cy="914400"/>
          </a:xfrm>
        </p:grpSpPr>
        <p:pic>
          <p:nvPicPr>
            <p:cNvPr id="35" name="Graphic 34" descr="Laptop">
              <a:extLst>
                <a:ext uri="{FF2B5EF4-FFF2-40B4-BE49-F238E27FC236}">
                  <a16:creationId xmlns:a16="http://schemas.microsoft.com/office/drawing/2014/main" id="{C9B1AB2F-A971-44C7-AFBE-68B05A3B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D2AF0E-B576-4965-B159-7C582F72EBF5}"/>
                </a:ext>
              </a:extLst>
            </p:cNvPr>
            <p:cNvSpPr txBox="1"/>
            <p:nvPr/>
          </p:nvSpPr>
          <p:spPr>
            <a:xfrm>
              <a:off x="7428505" y="182873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0FF1E7-43CD-4520-B9E3-9BCD414D2CDF}"/>
              </a:ext>
            </a:extLst>
          </p:cNvPr>
          <p:cNvGrpSpPr/>
          <p:nvPr/>
        </p:nvGrpSpPr>
        <p:grpSpPr>
          <a:xfrm>
            <a:off x="10954429" y="1653612"/>
            <a:ext cx="914400" cy="914400"/>
            <a:chOff x="7139781" y="1617846"/>
            <a:chExt cx="914400" cy="914400"/>
          </a:xfrm>
        </p:grpSpPr>
        <p:pic>
          <p:nvPicPr>
            <p:cNvPr id="38" name="Graphic 37" descr="Laptop">
              <a:extLst>
                <a:ext uri="{FF2B5EF4-FFF2-40B4-BE49-F238E27FC236}">
                  <a16:creationId xmlns:a16="http://schemas.microsoft.com/office/drawing/2014/main" id="{D7506078-F7F1-4C1D-8E8F-A53E3012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5B0C41-2F6F-4555-9B68-98951AB221CD}"/>
                </a:ext>
              </a:extLst>
            </p:cNvPr>
            <p:cNvSpPr txBox="1"/>
            <p:nvPr/>
          </p:nvSpPr>
          <p:spPr>
            <a:xfrm>
              <a:off x="7428505" y="18287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2F423-6386-48F7-BC9E-4E66372F52EB}"/>
              </a:ext>
            </a:extLst>
          </p:cNvPr>
          <p:cNvGrpSpPr/>
          <p:nvPr/>
        </p:nvGrpSpPr>
        <p:grpSpPr>
          <a:xfrm>
            <a:off x="6986580" y="5772175"/>
            <a:ext cx="914400" cy="914400"/>
            <a:chOff x="7139781" y="1617846"/>
            <a:chExt cx="914400" cy="914400"/>
          </a:xfrm>
        </p:grpSpPr>
        <p:pic>
          <p:nvPicPr>
            <p:cNvPr id="41" name="Graphic 40" descr="Laptop">
              <a:extLst>
                <a:ext uri="{FF2B5EF4-FFF2-40B4-BE49-F238E27FC236}">
                  <a16:creationId xmlns:a16="http://schemas.microsoft.com/office/drawing/2014/main" id="{4053B8C8-4AD5-49E3-B3EE-BBFB682F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F244D-65C4-4450-848E-FB651D7D85D0}"/>
                </a:ext>
              </a:extLst>
            </p:cNvPr>
            <p:cNvSpPr txBox="1"/>
            <p:nvPr/>
          </p:nvSpPr>
          <p:spPr>
            <a:xfrm>
              <a:off x="7428505" y="182873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BDB573-E52A-4B5E-BD7A-66EC34A728F1}"/>
              </a:ext>
            </a:extLst>
          </p:cNvPr>
          <p:cNvGrpSpPr/>
          <p:nvPr/>
        </p:nvGrpSpPr>
        <p:grpSpPr>
          <a:xfrm>
            <a:off x="9399577" y="5833824"/>
            <a:ext cx="914400" cy="914400"/>
            <a:chOff x="7139781" y="1617846"/>
            <a:chExt cx="914400" cy="914400"/>
          </a:xfrm>
        </p:grpSpPr>
        <p:pic>
          <p:nvPicPr>
            <p:cNvPr id="44" name="Graphic 43" descr="Laptop">
              <a:extLst>
                <a:ext uri="{FF2B5EF4-FFF2-40B4-BE49-F238E27FC236}">
                  <a16:creationId xmlns:a16="http://schemas.microsoft.com/office/drawing/2014/main" id="{AD80F8B3-162E-468C-9500-3FB7EF51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40370E-3152-4CB6-9D65-FEE2FF407A61}"/>
                </a:ext>
              </a:extLst>
            </p:cNvPr>
            <p:cNvSpPr txBox="1"/>
            <p:nvPr/>
          </p:nvSpPr>
          <p:spPr>
            <a:xfrm>
              <a:off x="7428505" y="182873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F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357AE-CF49-4E82-8F1B-25BC10942EB0}"/>
              </a:ext>
            </a:extLst>
          </p:cNvPr>
          <p:cNvGrpSpPr/>
          <p:nvPr/>
        </p:nvGrpSpPr>
        <p:grpSpPr>
          <a:xfrm>
            <a:off x="11081595" y="5272211"/>
            <a:ext cx="914400" cy="914400"/>
            <a:chOff x="7139781" y="1617846"/>
            <a:chExt cx="914400" cy="914400"/>
          </a:xfrm>
        </p:grpSpPr>
        <p:pic>
          <p:nvPicPr>
            <p:cNvPr id="47" name="Graphic 46" descr="Laptop">
              <a:extLst>
                <a:ext uri="{FF2B5EF4-FFF2-40B4-BE49-F238E27FC236}">
                  <a16:creationId xmlns:a16="http://schemas.microsoft.com/office/drawing/2014/main" id="{67730605-D173-4AC2-B16D-0E3E0BDB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FC367C-4C55-46B8-8770-42DF4FA2D8CE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</a:p>
          </p:txBody>
        </p:sp>
      </p:grpSp>
      <p:sp>
        <p:nvSpPr>
          <p:cNvPr id="53" name="Cube 52">
            <a:extLst>
              <a:ext uri="{FF2B5EF4-FFF2-40B4-BE49-F238E27FC236}">
                <a16:creationId xmlns:a16="http://schemas.microsoft.com/office/drawing/2014/main" id="{B67457EB-AE0A-435D-BDBD-9A0AC92444ED}"/>
              </a:ext>
            </a:extLst>
          </p:cNvPr>
          <p:cNvSpPr/>
          <p:nvPr/>
        </p:nvSpPr>
        <p:spPr>
          <a:xfrm>
            <a:off x="7078652" y="2532741"/>
            <a:ext cx="1025528" cy="569738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3E15E9-B0F1-4556-9017-8E3D2065C57C}"/>
              </a:ext>
            </a:extLst>
          </p:cNvPr>
          <p:cNvCxnSpPr>
            <a:cxnSpLocks/>
            <a:stCxn id="7" idx="3"/>
            <a:endCxn id="53" idx="1"/>
          </p:cNvCxnSpPr>
          <p:nvPr/>
        </p:nvCxnSpPr>
        <p:spPr>
          <a:xfrm>
            <a:off x="6713061" y="2051520"/>
            <a:ext cx="807138" cy="6236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A232ED-F85D-4905-BD1E-2086D27FB434}"/>
              </a:ext>
            </a:extLst>
          </p:cNvPr>
          <p:cNvCxnSpPr>
            <a:cxnSpLocks/>
            <a:stCxn id="32" idx="3"/>
            <a:endCxn id="53" idx="3"/>
          </p:cNvCxnSpPr>
          <p:nvPr/>
        </p:nvCxnSpPr>
        <p:spPr>
          <a:xfrm flipV="1">
            <a:off x="6702334" y="3102479"/>
            <a:ext cx="817865" cy="22799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3B07F4-D60A-422E-BAB2-EC08057C9422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9780054" y="3646966"/>
            <a:ext cx="586600" cy="66356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C812DC-F169-42BB-9369-6B3D167E58CB}"/>
              </a:ext>
            </a:extLst>
          </p:cNvPr>
          <p:cNvCxnSpPr>
            <a:cxnSpLocks/>
          </p:cNvCxnSpPr>
          <p:nvPr/>
        </p:nvCxnSpPr>
        <p:spPr>
          <a:xfrm flipH="1" flipV="1">
            <a:off x="11100365" y="4587847"/>
            <a:ext cx="482035" cy="87595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DC12F7-6BB1-4FB5-AB73-E13D9977048B}"/>
              </a:ext>
            </a:extLst>
          </p:cNvPr>
          <p:cNvCxnSpPr>
            <a:cxnSpLocks/>
            <a:stCxn id="45" idx="0"/>
            <a:endCxn id="12" idx="3"/>
          </p:cNvCxnSpPr>
          <p:nvPr/>
        </p:nvCxnSpPr>
        <p:spPr>
          <a:xfrm flipH="1" flipV="1">
            <a:off x="9318962" y="5357047"/>
            <a:ext cx="521785" cy="68766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C6BB5C7-21D6-4F2B-89C9-3F24AE6B1066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V="1">
            <a:off x="10727018" y="3453492"/>
            <a:ext cx="209578" cy="79975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4DD96F-9379-4244-8E56-D8815867D8E5}"/>
              </a:ext>
            </a:extLst>
          </p:cNvPr>
          <p:cNvCxnSpPr>
            <a:cxnSpLocks/>
          </p:cNvCxnSpPr>
          <p:nvPr/>
        </p:nvCxnSpPr>
        <p:spPr>
          <a:xfrm flipH="1" flipV="1">
            <a:off x="9911069" y="2397174"/>
            <a:ext cx="969077" cy="53429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D1268AB-F707-45E1-AC73-25EC8E712E43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10936596" y="2417059"/>
            <a:ext cx="505417" cy="60913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ACBA1834-3879-490B-B0DB-9F235BC6E341}"/>
              </a:ext>
            </a:extLst>
          </p:cNvPr>
          <p:cNvCxnSpPr>
            <a:cxnSpLocks/>
            <a:stCxn id="41" idx="3"/>
            <a:endCxn id="35" idx="2"/>
          </p:cNvCxnSpPr>
          <p:nvPr/>
        </p:nvCxnSpPr>
        <p:spPr>
          <a:xfrm flipV="1">
            <a:off x="7900980" y="2563830"/>
            <a:ext cx="1855896" cy="3665545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454BD2BE-4ED1-4076-A5CE-AB76C3E5DEDA}"/>
              </a:ext>
            </a:extLst>
          </p:cNvPr>
          <p:cNvCxnSpPr>
            <a:cxnSpLocks/>
            <a:stCxn id="38" idx="0"/>
            <a:endCxn id="7" idx="0"/>
          </p:cNvCxnSpPr>
          <p:nvPr/>
        </p:nvCxnSpPr>
        <p:spPr>
          <a:xfrm rot="16200000" flipV="1">
            <a:off x="8804099" y="-953918"/>
            <a:ext cx="59292" cy="5155768"/>
          </a:xfrm>
          <a:prstGeom prst="curvedConnector3">
            <a:avLst>
              <a:gd name="adj1" fmla="val 862531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0CE909B4-8D45-460A-BD8B-684C4E7A92EF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>
            <a:off x="6713061" y="2051520"/>
            <a:ext cx="2586615" cy="55110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F7A4B592-4580-4AAA-886D-5E886E95B974}"/>
              </a:ext>
            </a:extLst>
          </p:cNvPr>
          <p:cNvCxnSpPr>
            <a:cxnSpLocks/>
            <a:stCxn id="41" idx="1"/>
            <a:endCxn id="32" idx="2"/>
          </p:cNvCxnSpPr>
          <p:nvPr/>
        </p:nvCxnSpPr>
        <p:spPr>
          <a:xfrm rot="10800000">
            <a:off x="6245134" y="3787675"/>
            <a:ext cx="741446" cy="2441700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7B94377F-D835-45BE-9D1D-726C268E2D21}"/>
              </a:ext>
            </a:extLst>
          </p:cNvPr>
          <p:cNvCxnSpPr>
            <a:cxnSpLocks/>
            <a:stCxn id="41" idx="3"/>
            <a:endCxn id="47" idx="1"/>
          </p:cNvCxnSpPr>
          <p:nvPr/>
        </p:nvCxnSpPr>
        <p:spPr>
          <a:xfrm flipV="1">
            <a:off x="7900980" y="5729411"/>
            <a:ext cx="3180615" cy="499964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A29EE656-31A3-4AAF-8AFE-CDD4223023A6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10313977" y="5729411"/>
            <a:ext cx="767618" cy="561613"/>
          </a:xfrm>
          <a:prstGeom prst="curvedConnector3">
            <a:avLst>
              <a:gd name="adj1" fmla="val 50000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9CB1B5B-6CF5-4A1A-812B-19A6DC20BA33}"/>
              </a:ext>
            </a:extLst>
          </p:cNvPr>
          <p:cNvSpPr txBox="1"/>
          <p:nvPr/>
        </p:nvSpPr>
        <p:spPr>
          <a:xfrm>
            <a:off x="6594578" y="523402"/>
            <a:ext cx="488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Dashed lines show the overlay network</a:t>
            </a:r>
          </a:p>
        </p:txBody>
      </p:sp>
    </p:spTree>
    <p:extLst>
      <p:ext uri="{BB962C8B-B14F-4D97-AF65-F5344CB8AC3E}">
        <p14:creationId xmlns:p14="http://schemas.microsoft.com/office/powerpoint/2010/main" val="25336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0EB5-766E-475B-BA73-817CC083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1430-A38B-4BDF-8D1C-5BBA10AD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75192"/>
            <a:ext cx="5502884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to send a message to B, it has to send it to C, which sends it to E which sends it to B</a:t>
            </a:r>
          </a:p>
          <a:p>
            <a:pPr lvl="1"/>
            <a:r>
              <a:rPr lang="en-US" dirty="0"/>
              <a:t>Even though A and B are on the same network!</a:t>
            </a:r>
          </a:p>
          <a:p>
            <a:r>
              <a:rPr lang="en-US" dirty="0"/>
              <a:t>While this arrangement seems inefficient, it can be used in applications like Tor, where the goal is to hide the true addresses of the hosts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4077349-6407-4DF2-96EF-09B82E53E659}"/>
              </a:ext>
            </a:extLst>
          </p:cNvPr>
          <p:cNvSpPr/>
          <p:nvPr/>
        </p:nvSpPr>
        <p:spPr>
          <a:xfrm>
            <a:off x="10495049" y="2883754"/>
            <a:ext cx="1025528" cy="56973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5D7EB09-834F-43C3-B649-95EDC56D5C0B}"/>
              </a:ext>
            </a:extLst>
          </p:cNvPr>
          <p:cNvSpPr/>
          <p:nvPr/>
        </p:nvSpPr>
        <p:spPr>
          <a:xfrm>
            <a:off x="7277536" y="4018109"/>
            <a:ext cx="1025528" cy="569738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483BB8AB-118D-4651-B5DE-CDD19D54D38B}"/>
              </a:ext>
            </a:extLst>
          </p:cNvPr>
          <p:cNvSpPr/>
          <p:nvPr/>
        </p:nvSpPr>
        <p:spPr>
          <a:xfrm>
            <a:off x="8877415" y="4787309"/>
            <a:ext cx="1025528" cy="569738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489F1A9-C689-4F64-BCDA-F70E0C3F736E}"/>
              </a:ext>
            </a:extLst>
          </p:cNvPr>
          <p:cNvSpPr/>
          <p:nvPr/>
        </p:nvSpPr>
        <p:spPr>
          <a:xfrm>
            <a:off x="8896960" y="3290880"/>
            <a:ext cx="1025528" cy="56973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042FD-CD67-4967-8DF4-927E7D549477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7443780" y="4587847"/>
            <a:ext cx="275303" cy="133947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45CE3-6787-4823-A7CA-9BDC80CFB4A4}"/>
              </a:ext>
            </a:extLst>
          </p:cNvPr>
          <p:cNvCxnSpPr>
            <a:cxnSpLocks/>
            <a:stCxn id="11" idx="1"/>
            <a:endCxn id="53" idx="3"/>
          </p:cNvCxnSpPr>
          <p:nvPr/>
        </p:nvCxnSpPr>
        <p:spPr>
          <a:xfrm flipH="1" flipV="1">
            <a:off x="7520199" y="3102479"/>
            <a:ext cx="198884" cy="105806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C9571-AFA2-4B47-ACAD-86452CDB0C7F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V="1">
            <a:off x="9318962" y="3860618"/>
            <a:ext cx="19545" cy="10691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32532112-B77A-48B8-BD2F-B7D06C672430}"/>
              </a:ext>
            </a:extLst>
          </p:cNvPr>
          <p:cNvSpPr/>
          <p:nvPr/>
        </p:nvSpPr>
        <p:spPr>
          <a:xfrm>
            <a:off x="10285471" y="4110815"/>
            <a:ext cx="1025528" cy="569738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1E678F-ADB5-4419-A9A6-FB637BDBAC05}"/>
              </a:ext>
            </a:extLst>
          </p:cNvPr>
          <p:cNvCxnSpPr>
            <a:cxnSpLocks/>
            <a:stCxn id="12" idx="2"/>
            <a:endCxn id="11" idx="4"/>
          </p:cNvCxnSpPr>
          <p:nvPr/>
        </p:nvCxnSpPr>
        <p:spPr>
          <a:xfrm flipH="1" flipV="1">
            <a:off x="8160630" y="4374195"/>
            <a:ext cx="716785" cy="7692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624CD8-82D1-4F5C-8A37-93DC91C8344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793677" y="3646966"/>
            <a:ext cx="1103283" cy="51923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CDD373-450C-4F16-B405-757B34B935AF}"/>
              </a:ext>
            </a:extLst>
          </p:cNvPr>
          <p:cNvGrpSpPr/>
          <p:nvPr/>
        </p:nvGrpSpPr>
        <p:grpSpPr>
          <a:xfrm>
            <a:off x="5798661" y="1594320"/>
            <a:ext cx="914400" cy="914400"/>
            <a:chOff x="7139781" y="1617846"/>
            <a:chExt cx="914400" cy="914400"/>
          </a:xfrm>
        </p:grpSpPr>
        <p:pic>
          <p:nvPicPr>
            <p:cNvPr id="7" name="Graphic 6" descr="Laptop">
              <a:extLst>
                <a:ext uri="{FF2B5EF4-FFF2-40B4-BE49-F238E27FC236}">
                  <a16:creationId xmlns:a16="http://schemas.microsoft.com/office/drawing/2014/main" id="{7A60305A-2E60-4310-8363-99DA5617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E8EDAC-BD8A-4903-B9BF-B24F5ACAD422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85768-9221-4C16-87A4-216F570E78A7}"/>
              </a:ext>
            </a:extLst>
          </p:cNvPr>
          <p:cNvGrpSpPr/>
          <p:nvPr/>
        </p:nvGrpSpPr>
        <p:grpSpPr>
          <a:xfrm>
            <a:off x="5787934" y="2873275"/>
            <a:ext cx="914400" cy="914400"/>
            <a:chOff x="7139781" y="1617846"/>
            <a:chExt cx="914400" cy="914400"/>
          </a:xfrm>
        </p:grpSpPr>
        <p:pic>
          <p:nvPicPr>
            <p:cNvPr id="32" name="Graphic 31" descr="Laptop">
              <a:extLst>
                <a:ext uri="{FF2B5EF4-FFF2-40B4-BE49-F238E27FC236}">
                  <a16:creationId xmlns:a16="http://schemas.microsoft.com/office/drawing/2014/main" id="{0F8D2B5D-AFAF-4D21-8377-5E5728A7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775A24-D388-47B3-B065-CAC68A284320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A9E1C5-A44F-4BFA-8E45-22B11FF090B8}"/>
              </a:ext>
            </a:extLst>
          </p:cNvPr>
          <p:cNvGrpSpPr/>
          <p:nvPr/>
        </p:nvGrpSpPr>
        <p:grpSpPr>
          <a:xfrm>
            <a:off x="9299676" y="1649430"/>
            <a:ext cx="914400" cy="914400"/>
            <a:chOff x="7139781" y="1617846"/>
            <a:chExt cx="914400" cy="914400"/>
          </a:xfrm>
        </p:grpSpPr>
        <p:pic>
          <p:nvPicPr>
            <p:cNvPr id="35" name="Graphic 34" descr="Laptop">
              <a:extLst>
                <a:ext uri="{FF2B5EF4-FFF2-40B4-BE49-F238E27FC236}">
                  <a16:creationId xmlns:a16="http://schemas.microsoft.com/office/drawing/2014/main" id="{C9B1AB2F-A971-44C7-AFBE-68B05A3B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D2AF0E-B576-4965-B159-7C582F72EBF5}"/>
                </a:ext>
              </a:extLst>
            </p:cNvPr>
            <p:cNvSpPr txBox="1"/>
            <p:nvPr/>
          </p:nvSpPr>
          <p:spPr>
            <a:xfrm>
              <a:off x="7428505" y="182873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0FF1E7-43CD-4520-B9E3-9BCD414D2CDF}"/>
              </a:ext>
            </a:extLst>
          </p:cNvPr>
          <p:cNvGrpSpPr/>
          <p:nvPr/>
        </p:nvGrpSpPr>
        <p:grpSpPr>
          <a:xfrm>
            <a:off x="10954429" y="1653612"/>
            <a:ext cx="914400" cy="914400"/>
            <a:chOff x="7139781" y="1617846"/>
            <a:chExt cx="914400" cy="914400"/>
          </a:xfrm>
        </p:grpSpPr>
        <p:pic>
          <p:nvPicPr>
            <p:cNvPr id="38" name="Graphic 37" descr="Laptop">
              <a:extLst>
                <a:ext uri="{FF2B5EF4-FFF2-40B4-BE49-F238E27FC236}">
                  <a16:creationId xmlns:a16="http://schemas.microsoft.com/office/drawing/2014/main" id="{D7506078-F7F1-4C1D-8E8F-A53E3012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5B0C41-2F6F-4555-9B68-98951AB221CD}"/>
                </a:ext>
              </a:extLst>
            </p:cNvPr>
            <p:cNvSpPr txBox="1"/>
            <p:nvPr/>
          </p:nvSpPr>
          <p:spPr>
            <a:xfrm>
              <a:off x="7428505" y="18287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2F423-6386-48F7-BC9E-4E66372F52EB}"/>
              </a:ext>
            </a:extLst>
          </p:cNvPr>
          <p:cNvGrpSpPr/>
          <p:nvPr/>
        </p:nvGrpSpPr>
        <p:grpSpPr>
          <a:xfrm>
            <a:off x="6986580" y="5772175"/>
            <a:ext cx="914400" cy="914400"/>
            <a:chOff x="7139781" y="1617846"/>
            <a:chExt cx="914400" cy="914400"/>
          </a:xfrm>
        </p:grpSpPr>
        <p:pic>
          <p:nvPicPr>
            <p:cNvPr id="41" name="Graphic 40" descr="Laptop">
              <a:extLst>
                <a:ext uri="{FF2B5EF4-FFF2-40B4-BE49-F238E27FC236}">
                  <a16:creationId xmlns:a16="http://schemas.microsoft.com/office/drawing/2014/main" id="{4053B8C8-4AD5-49E3-B3EE-BBFB682F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F244D-65C4-4450-848E-FB651D7D85D0}"/>
                </a:ext>
              </a:extLst>
            </p:cNvPr>
            <p:cNvSpPr txBox="1"/>
            <p:nvPr/>
          </p:nvSpPr>
          <p:spPr>
            <a:xfrm>
              <a:off x="7428505" y="182873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BDB573-E52A-4B5E-BD7A-66EC34A728F1}"/>
              </a:ext>
            </a:extLst>
          </p:cNvPr>
          <p:cNvGrpSpPr/>
          <p:nvPr/>
        </p:nvGrpSpPr>
        <p:grpSpPr>
          <a:xfrm>
            <a:off x="9399577" y="5833824"/>
            <a:ext cx="914400" cy="914400"/>
            <a:chOff x="7139781" y="1617846"/>
            <a:chExt cx="914400" cy="914400"/>
          </a:xfrm>
        </p:grpSpPr>
        <p:pic>
          <p:nvPicPr>
            <p:cNvPr id="44" name="Graphic 43" descr="Laptop">
              <a:extLst>
                <a:ext uri="{FF2B5EF4-FFF2-40B4-BE49-F238E27FC236}">
                  <a16:creationId xmlns:a16="http://schemas.microsoft.com/office/drawing/2014/main" id="{AD80F8B3-162E-468C-9500-3FB7EF51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40370E-3152-4CB6-9D65-FEE2FF407A61}"/>
                </a:ext>
              </a:extLst>
            </p:cNvPr>
            <p:cNvSpPr txBox="1"/>
            <p:nvPr/>
          </p:nvSpPr>
          <p:spPr>
            <a:xfrm>
              <a:off x="7428505" y="182873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F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357AE-CF49-4E82-8F1B-25BC10942EB0}"/>
              </a:ext>
            </a:extLst>
          </p:cNvPr>
          <p:cNvGrpSpPr/>
          <p:nvPr/>
        </p:nvGrpSpPr>
        <p:grpSpPr>
          <a:xfrm>
            <a:off x="11081595" y="5272211"/>
            <a:ext cx="914400" cy="914400"/>
            <a:chOff x="7139781" y="1617846"/>
            <a:chExt cx="914400" cy="914400"/>
          </a:xfrm>
        </p:grpSpPr>
        <p:pic>
          <p:nvPicPr>
            <p:cNvPr id="47" name="Graphic 46" descr="Laptop">
              <a:extLst>
                <a:ext uri="{FF2B5EF4-FFF2-40B4-BE49-F238E27FC236}">
                  <a16:creationId xmlns:a16="http://schemas.microsoft.com/office/drawing/2014/main" id="{67730605-D173-4AC2-B16D-0E3E0BDB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FC367C-4C55-46B8-8770-42DF4FA2D8CE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</a:p>
          </p:txBody>
        </p:sp>
      </p:grpSp>
      <p:sp>
        <p:nvSpPr>
          <p:cNvPr id="53" name="Cube 52">
            <a:extLst>
              <a:ext uri="{FF2B5EF4-FFF2-40B4-BE49-F238E27FC236}">
                <a16:creationId xmlns:a16="http://schemas.microsoft.com/office/drawing/2014/main" id="{B67457EB-AE0A-435D-BDBD-9A0AC92444ED}"/>
              </a:ext>
            </a:extLst>
          </p:cNvPr>
          <p:cNvSpPr/>
          <p:nvPr/>
        </p:nvSpPr>
        <p:spPr>
          <a:xfrm>
            <a:off x="7078652" y="2532741"/>
            <a:ext cx="1025528" cy="569738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3E15E9-B0F1-4556-9017-8E3D2065C57C}"/>
              </a:ext>
            </a:extLst>
          </p:cNvPr>
          <p:cNvCxnSpPr>
            <a:cxnSpLocks/>
            <a:stCxn id="7" idx="3"/>
            <a:endCxn id="53" idx="1"/>
          </p:cNvCxnSpPr>
          <p:nvPr/>
        </p:nvCxnSpPr>
        <p:spPr>
          <a:xfrm>
            <a:off x="6713061" y="2051520"/>
            <a:ext cx="807138" cy="6236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A232ED-F85D-4905-BD1E-2086D27FB434}"/>
              </a:ext>
            </a:extLst>
          </p:cNvPr>
          <p:cNvCxnSpPr>
            <a:cxnSpLocks/>
            <a:stCxn id="32" idx="3"/>
            <a:endCxn id="53" idx="3"/>
          </p:cNvCxnSpPr>
          <p:nvPr/>
        </p:nvCxnSpPr>
        <p:spPr>
          <a:xfrm flipV="1">
            <a:off x="6702334" y="3102479"/>
            <a:ext cx="817865" cy="22799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3B07F4-D60A-422E-BAB2-EC08057C9422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9780054" y="3646966"/>
            <a:ext cx="586600" cy="66356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C812DC-F169-42BB-9369-6B3D167E58CB}"/>
              </a:ext>
            </a:extLst>
          </p:cNvPr>
          <p:cNvCxnSpPr>
            <a:cxnSpLocks/>
          </p:cNvCxnSpPr>
          <p:nvPr/>
        </p:nvCxnSpPr>
        <p:spPr>
          <a:xfrm flipH="1" flipV="1">
            <a:off x="11100365" y="4587847"/>
            <a:ext cx="482035" cy="87595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DC12F7-6BB1-4FB5-AB73-E13D9977048B}"/>
              </a:ext>
            </a:extLst>
          </p:cNvPr>
          <p:cNvCxnSpPr>
            <a:cxnSpLocks/>
            <a:stCxn id="45" idx="0"/>
            <a:endCxn id="12" idx="3"/>
          </p:cNvCxnSpPr>
          <p:nvPr/>
        </p:nvCxnSpPr>
        <p:spPr>
          <a:xfrm flipH="1" flipV="1">
            <a:off x="9318962" y="5357047"/>
            <a:ext cx="521785" cy="68766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C6BB5C7-21D6-4F2B-89C9-3F24AE6B1066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V="1">
            <a:off x="10727018" y="3453492"/>
            <a:ext cx="209578" cy="79975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4DD96F-9379-4244-8E56-D8815867D8E5}"/>
              </a:ext>
            </a:extLst>
          </p:cNvPr>
          <p:cNvCxnSpPr>
            <a:cxnSpLocks/>
          </p:cNvCxnSpPr>
          <p:nvPr/>
        </p:nvCxnSpPr>
        <p:spPr>
          <a:xfrm flipH="1" flipV="1">
            <a:off x="9911069" y="2397174"/>
            <a:ext cx="969077" cy="53429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D1268AB-F707-45E1-AC73-25EC8E712E43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10936596" y="2417059"/>
            <a:ext cx="505417" cy="60913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ACBA1834-3879-490B-B0DB-9F235BC6E341}"/>
              </a:ext>
            </a:extLst>
          </p:cNvPr>
          <p:cNvCxnSpPr>
            <a:cxnSpLocks/>
            <a:stCxn id="41" idx="3"/>
            <a:endCxn id="35" idx="2"/>
          </p:cNvCxnSpPr>
          <p:nvPr/>
        </p:nvCxnSpPr>
        <p:spPr>
          <a:xfrm flipV="1">
            <a:off x="7900980" y="2563830"/>
            <a:ext cx="1855896" cy="3665545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454BD2BE-4ED1-4076-A5CE-AB76C3E5DEDA}"/>
              </a:ext>
            </a:extLst>
          </p:cNvPr>
          <p:cNvCxnSpPr>
            <a:cxnSpLocks/>
            <a:stCxn id="38" idx="0"/>
            <a:endCxn id="7" idx="0"/>
          </p:cNvCxnSpPr>
          <p:nvPr/>
        </p:nvCxnSpPr>
        <p:spPr>
          <a:xfrm rot="16200000" flipV="1">
            <a:off x="8804099" y="-953918"/>
            <a:ext cx="59292" cy="5155768"/>
          </a:xfrm>
          <a:prstGeom prst="curvedConnector3">
            <a:avLst>
              <a:gd name="adj1" fmla="val 862531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0CE909B4-8D45-460A-BD8B-684C4E7A92EF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>
            <a:off x="6713061" y="2051520"/>
            <a:ext cx="2586615" cy="55110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F7A4B592-4580-4AAA-886D-5E886E95B974}"/>
              </a:ext>
            </a:extLst>
          </p:cNvPr>
          <p:cNvCxnSpPr>
            <a:cxnSpLocks/>
            <a:stCxn id="41" idx="1"/>
            <a:endCxn id="32" idx="2"/>
          </p:cNvCxnSpPr>
          <p:nvPr/>
        </p:nvCxnSpPr>
        <p:spPr>
          <a:xfrm rot="10800000">
            <a:off x="6245134" y="3787675"/>
            <a:ext cx="741446" cy="2441700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7B94377F-D835-45BE-9D1D-726C268E2D21}"/>
              </a:ext>
            </a:extLst>
          </p:cNvPr>
          <p:cNvCxnSpPr>
            <a:cxnSpLocks/>
            <a:stCxn id="41" idx="3"/>
            <a:endCxn id="47" idx="1"/>
          </p:cNvCxnSpPr>
          <p:nvPr/>
        </p:nvCxnSpPr>
        <p:spPr>
          <a:xfrm flipV="1">
            <a:off x="7900980" y="5729411"/>
            <a:ext cx="3180615" cy="499964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A29EE656-31A3-4AAF-8AFE-CDD4223023A6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10313977" y="5729411"/>
            <a:ext cx="767618" cy="561613"/>
          </a:xfrm>
          <a:prstGeom prst="curvedConnector3">
            <a:avLst>
              <a:gd name="adj1" fmla="val 50000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9CB1B5B-6CF5-4A1A-812B-19A6DC20BA33}"/>
              </a:ext>
            </a:extLst>
          </p:cNvPr>
          <p:cNvSpPr txBox="1"/>
          <p:nvPr/>
        </p:nvSpPr>
        <p:spPr>
          <a:xfrm>
            <a:off x="6594578" y="523402"/>
            <a:ext cx="488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Dashed lines show the overlay network</a:t>
            </a:r>
          </a:p>
        </p:txBody>
      </p:sp>
    </p:spTree>
    <p:extLst>
      <p:ext uri="{BB962C8B-B14F-4D97-AF65-F5344CB8AC3E}">
        <p14:creationId xmlns:p14="http://schemas.microsoft.com/office/powerpoint/2010/main" val="8427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21CD-6EF5-422E-B879-8F1B9C65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P2P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59DB-5613-440E-9446-92523F38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Design decision:</a:t>
            </a:r>
            <a:r>
              <a:rPr lang="en-US" dirty="0"/>
              <a:t> Should a P2P network be structured or unstructured?</a:t>
            </a:r>
          </a:p>
          <a:p>
            <a:r>
              <a:rPr lang="en-US" dirty="0"/>
              <a:t>Early P2P networks were often unstructured</a:t>
            </a:r>
          </a:p>
          <a:p>
            <a:pPr lvl="1"/>
            <a:r>
              <a:rPr lang="en-US" dirty="0"/>
              <a:t>This approach made sense for illegal file sharing</a:t>
            </a:r>
          </a:p>
          <a:p>
            <a:pPr lvl="1"/>
            <a:r>
              <a:rPr lang="en-US" dirty="0"/>
              <a:t>Unstructured networks have a lot of </a:t>
            </a:r>
            <a:r>
              <a:rPr lang="en-US" b="1" dirty="0"/>
              <a:t>churn</a:t>
            </a:r>
            <a:r>
              <a:rPr lang="en-US" dirty="0"/>
              <a:t>, hosts arriving and leaving frequently</a:t>
            </a:r>
          </a:p>
          <a:p>
            <a:r>
              <a:rPr lang="en-US" dirty="0"/>
              <a:t>Many P2P networks are now structured with a logical framework</a:t>
            </a:r>
          </a:p>
          <a:p>
            <a:pPr lvl="1"/>
            <a:r>
              <a:rPr lang="en-US" dirty="0"/>
              <a:t>Maybe the overlay network arranges nodes in a circle, with each node knowing about the node before it and after it</a:t>
            </a:r>
          </a:p>
          <a:p>
            <a:pPr lvl="1"/>
            <a:r>
              <a:rPr lang="en-US" dirty="0"/>
              <a:t>A CDN might have an organization based on physical proximity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0C802-5E3C-4BB2-B008-B4D69936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E85E02-5828-49A8-B262-C85F10476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Final exam will be in this room:</a:t>
            </a:r>
          </a:p>
          <a:p>
            <a:pPr lvl="1"/>
            <a:r>
              <a:rPr lang="en-US" b="1" dirty="0"/>
              <a:t>Wednesday, April 30, 2025</a:t>
            </a:r>
          </a:p>
          <a:p>
            <a:pPr lvl="1"/>
            <a:r>
              <a:rPr lang="en-US" b="1" dirty="0"/>
              <a:t>8:00 – 10:00 a.m.</a:t>
            </a:r>
          </a:p>
          <a:p>
            <a:pPr lvl="1"/>
            <a:r>
              <a:rPr lang="en-US" b="1" dirty="0"/>
              <a:t>50% longer than previous exams, but you have 100% more time</a:t>
            </a:r>
          </a:p>
          <a:p>
            <a:r>
              <a:rPr lang="en-US" dirty="0"/>
              <a:t>Mostly short answer questions</a:t>
            </a:r>
          </a:p>
          <a:p>
            <a:r>
              <a:rPr lang="en-US" dirty="0"/>
              <a:t>One or two matching questions</a:t>
            </a:r>
          </a:p>
          <a:p>
            <a:r>
              <a:rPr lang="en-US" dirty="0"/>
              <a:t>A couple of debugging questions</a:t>
            </a:r>
          </a:p>
          <a:p>
            <a:r>
              <a:rPr lang="en-US" dirty="0"/>
              <a:t>A couple of programming questions</a:t>
            </a:r>
          </a:p>
        </p:txBody>
      </p:sp>
    </p:spTree>
    <p:extLst>
      <p:ext uri="{BB962C8B-B14F-4D97-AF65-F5344CB8AC3E}">
        <p14:creationId xmlns:p14="http://schemas.microsoft.com/office/powerpoint/2010/main" val="34291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21CD-6EF5-422E-B879-8F1B9C65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characteristics of P2P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59DB-5613-440E-9446-92523F38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Design decision:</a:t>
            </a:r>
            <a:r>
              <a:rPr lang="en-US" dirty="0"/>
              <a:t> How are objects like files identified in the network?</a:t>
            </a:r>
          </a:p>
          <a:p>
            <a:r>
              <a:rPr lang="en-US" dirty="0"/>
              <a:t>Unstructured networks often use </a:t>
            </a:r>
            <a:r>
              <a:rPr lang="en-US" b="1" dirty="0"/>
              <a:t>query flooding</a:t>
            </a:r>
          </a:p>
          <a:p>
            <a:pPr lvl="1"/>
            <a:r>
              <a:rPr lang="en-US" dirty="0"/>
              <a:t>Ask all your neighbors if they have a file</a:t>
            </a:r>
          </a:p>
          <a:p>
            <a:pPr lvl="1"/>
            <a:r>
              <a:rPr lang="en-US" dirty="0"/>
              <a:t>If they don't have it, they'll ask their neighbors, and so on</a:t>
            </a:r>
          </a:p>
          <a:p>
            <a:r>
              <a:rPr lang="en-US" dirty="0"/>
              <a:t>Structured networks have more options</a:t>
            </a:r>
          </a:p>
          <a:p>
            <a:pPr lvl="1"/>
            <a:r>
              <a:rPr lang="en-US" dirty="0"/>
              <a:t>Indexing objects based on location</a:t>
            </a:r>
          </a:p>
          <a:p>
            <a:pPr lvl="1"/>
            <a:r>
              <a:rPr lang="en-US" dirty="0"/>
              <a:t>Local indexes only know about neighbors</a:t>
            </a:r>
          </a:p>
          <a:p>
            <a:pPr lvl="1"/>
            <a:r>
              <a:rPr lang="en-US" dirty="0"/>
              <a:t>Depending on the structure, algorithms can be used to search the network</a:t>
            </a:r>
          </a:p>
          <a:p>
            <a:pPr lvl="1"/>
            <a:r>
              <a:rPr lang="en-US" dirty="0"/>
              <a:t>Centralized indexes are simple but put strain on a central server</a:t>
            </a:r>
          </a:p>
          <a:p>
            <a:pPr lvl="1"/>
            <a:r>
              <a:rPr lang="en-US" dirty="0"/>
              <a:t>Other approaches distribute the index across several servers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8FE1F-1AB6-4468-A4A3-47900CA6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A2A58-C39F-4628-A1F2-20E854961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0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D33F-EB33-447B-93F1-FD061804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C02B-5B40-4E43-9FB7-F86575F8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transport layer provides a logical structure for end-to-end communication between two different (networked) processes</a:t>
            </a:r>
          </a:p>
          <a:p>
            <a:r>
              <a:rPr lang="en-US" dirty="0"/>
              <a:t>Although there are other protocols for the transport layer, the most common ones are flavors of UDP and TCP</a:t>
            </a:r>
          </a:p>
          <a:p>
            <a:r>
              <a:rPr lang="en-US" dirty="0"/>
              <a:t>As we have pointed out in the past:</a:t>
            </a:r>
          </a:p>
          <a:p>
            <a:pPr lvl="1"/>
            <a:r>
              <a:rPr lang="en-US" dirty="0"/>
              <a:t>TCP provides reliable transport that tries to fix failures</a:t>
            </a:r>
          </a:p>
          <a:p>
            <a:pPr lvl="1"/>
            <a:r>
              <a:rPr lang="en-US" dirty="0"/>
              <a:t>UDP is faster but unreliable</a:t>
            </a:r>
          </a:p>
        </p:txBody>
      </p:sp>
    </p:spTree>
    <p:extLst>
      <p:ext uri="{BB962C8B-B14F-4D97-AF65-F5344CB8AC3E}">
        <p14:creationId xmlns:p14="http://schemas.microsoft.com/office/powerpoint/2010/main" val="4043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38E-9578-4E0D-AFCB-4C07A1DC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7679-F3F8-4788-953C-8B4A2FDC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User Datagram Protocol</a:t>
            </a:r>
            <a:r>
              <a:rPr lang="en-US" dirty="0"/>
              <a:t> (</a:t>
            </a:r>
            <a:r>
              <a:rPr lang="en-US" b="1" dirty="0"/>
              <a:t>UDP</a:t>
            </a:r>
            <a:r>
              <a:rPr lang="en-US" dirty="0"/>
              <a:t>) provides a bare-bones approach to sending messages</a:t>
            </a:r>
          </a:p>
          <a:p>
            <a:r>
              <a:rPr lang="en-US" dirty="0"/>
              <a:t>Information included in a UDP segment is: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port</a:t>
            </a:r>
          </a:p>
          <a:p>
            <a:pPr lvl="1"/>
            <a:r>
              <a:rPr lang="en-US" dirty="0"/>
              <a:t>Length of the segment</a:t>
            </a:r>
          </a:p>
          <a:p>
            <a:pPr lvl="1"/>
            <a:r>
              <a:rPr lang="en-US" dirty="0"/>
              <a:t>Checksum</a:t>
            </a:r>
          </a:p>
          <a:p>
            <a:pPr lvl="1"/>
            <a:r>
              <a:rPr lang="en-US" dirty="0"/>
              <a:t>Payload (actual data)</a:t>
            </a:r>
          </a:p>
          <a:p>
            <a:r>
              <a:rPr lang="en-US" dirty="0"/>
              <a:t>Each header field is 16 bits, making a header of 8 bytes for each UDP segment in addition to the data</a:t>
            </a:r>
          </a:p>
        </p:txBody>
      </p:sp>
    </p:spTree>
    <p:extLst>
      <p:ext uri="{BB962C8B-B14F-4D97-AF65-F5344CB8AC3E}">
        <p14:creationId xmlns:p14="http://schemas.microsoft.com/office/powerpoint/2010/main" val="30033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D91A-3A61-4FBB-A009-C7A325D7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070B-B775-413A-B702-2E9C9E7E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UDP uses a checksum to make sure that the segment isn't corrupted during transmission</a:t>
            </a:r>
          </a:p>
          <a:p>
            <a:r>
              <a:rPr lang="en-US" dirty="0"/>
              <a:t>It is possible (but unlikely) that a message with some bits flipped will have the same checksum as the original</a:t>
            </a:r>
          </a:p>
          <a:p>
            <a:r>
              <a:rPr lang="en-US" dirty="0"/>
              <a:t>Pseudo-code:</a:t>
            </a:r>
          </a:p>
          <a:p>
            <a:pPr lvl="1"/>
            <a:r>
              <a:rPr lang="en-US" dirty="0"/>
              <a:t>Add up all the 16-bit quantities in the message into a 32-bit sum</a:t>
            </a:r>
          </a:p>
          <a:p>
            <a:pPr lvl="1"/>
            <a:r>
              <a:rPr lang="en-US" dirty="0"/>
              <a:t>While adding, if the most significant bit of the sum is 1, change the sum to be the sum of its lower and upper halves</a:t>
            </a:r>
          </a:p>
          <a:p>
            <a:pPr lvl="1"/>
            <a:r>
              <a:rPr lang="en-US" dirty="0"/>
              <a:t>If there was an odd number of bytes, add the last byte padded with zeroes</a:t>
            </a:r>
          </a:p>
          <a:p>
            <a:pPr lvl="1"/>
            <a:r>
              <a:rPr lang="en-US" dirty="0"/>
              <a:t>After the sum is made, add the lower and upper halves of it to get a 16-bit value</a:t>
            </a:r>
          </a:p>
          <a:p>
            <a:pPr lvl="1"/>
            <a:r>
              <a:rPr lang="en-US" dirty="0"/>
              <a:t>Return the bitwise negation of the result</a:t>
            </a:r>
          </a:p>
        </p:txBody>
      </p:sp>
    </p:spTree>
    <p:extLst>
      <p:ext uri="{BB962C8B-B14F-4D97-AF65-F5344CB8AC3E}">
        <p14:creationId xmlns:p14="http://schemas.microsoft.com/office/powerpoint/2010/main" val="25681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A80E-D790-467B-A50D-6D86613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UDP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0086-94D0-4907-B3B9-8C264473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968008"/>
          </a:xfrm>
        </p:spPr>
        <p:txBody>
          <a:bodyPr>
            <a:normAutofit fontScale="92500"/>
          </a:bodyPr>
          <a:lstStyle/>
          <a:p>
            <a:r>
              <a:rPr lang="en-US" dirty="0"/>
              <a:t>The following are UDP segments for a DNS request and response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8F44FD-B411-42B9-B024-C68F93B08A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2484120"/>
          <a:ext cx="8001000" cy="1889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36943">
                  <a:extLst>
                    <a:ext uri="{9D8B030D-6E8A-4147-A177-3AD203B41FA5}">
                      <a16:colId xmlns:a16="http://schemas.microsoft.com/office/drawing/2014/main" val="56759203"/>
                    </a:ext>
                  </a:extLst>
                </a:gridCol>
                <a:gridCol w="3787457">
                  <a:extLst>
                    <a:ext uri="{9D8B030D-6E8A-4147-A177-3AD203B41FA5}">
                      <a16:colId xmlns:a16="http://schemas.microsoft.com/office/drawing/2014/main" val="363559299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32742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0035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0025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f693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/>
                        <a:t>source port = 5000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(0x1388)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destination port = 53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(0x0035)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 err="1"/>
                        <a:t>length</a:t>
                      </a:r>
                      <a:r>
                        <a:rPr lang="fr-FR" sz="1600" dirty="0"/>
                        <a:t> = 37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(0x0025)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checksum</a:t>
                      </a:r>
                      <a:endParaRPr lang="fr-FR" sz="16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7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1234 0100 0001 0000 0000 0000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0765 7861 6d70 6d64 0363 6f6d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0000 0100 01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DNS request for </a:t>
                      </a: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example.com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3635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48AEF1-49ED-4F13-A392-9981BC853C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4507992"/>
          <a:ext cx="7985887" cy="2133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36943">
                  <a:extLst>
                    <a:ext uri="{9D8B030D-6E8A-4147-A177-3AD203B41FA5}">
                      <a16:colId xmlns:a16="http://schemas.microsoft.com/office/drawing/2014/main" val="56759203"/>
                    </a:ext>
                  </a:extLst>
                </a:gridCol>
                <a:gridCol w="3782377">
                  <a:extLst>
                    <a:ext uri="{9D8B030D-6E8A-4147-A177-3AD203B41FA5}">
                      <a16:colId xmlns:a16="http://schemas.microsoft.com/office/drawing/2014/main" val="3635592996"/>
                    </a:ext>
                  </a:extLst>
                </a:gridCol>
                <a:gridCol w="3266567">
                  <a:extLst>
                    <a:ext uri="{9D8B030D-6E8A-4147-A177-3AD203B41FA5}">
                      <a16:colId xmlns:a16="http://schemas.microsoft.com/office/drawing/2014/main" val="232742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0035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0035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/>
                        <a:t>source port = 53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(0x0035)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destination port = 5000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(0x1388)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 err="1"/>
                        <a:t>length</a:t>
                      </a:r>
                      <a:r>
                        <a:rPr lang="fr-FR" sz="1600" dirty="0"/>
                        <a:t> = 53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(0x0035)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checksum</a:t>
                      </a:r>
                      <a:endParaRPr lang="fr-FR" sz="16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7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1234 8180 0001 0001 0000 0000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0765 7861 6d70 6d64 0363 6f6d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0100 01c0 0c00 0100 0100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00e9 4900 045d b8d8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DNS response for </a:t>
                      </a: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example.com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36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626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D050-5DB8-444B-9B6D-04625C86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629-95B7-482D-94EE-C68503CF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the UDP segment arrives, the receiver can compute a checksum for the segment to see if it matches the one provided</a:t>
            </a:r>
          </a:p>
          <a:p>
            <a:r>
              <a:rPr lang="en-US" dirty="0"/>
              <a:t>UDP itself doesn't do anything with this checksum value, but the applications built on UDP can decide to request the data again or ignore the bad data</a:t>
            </a:r>
          </a:p>
          <a:p>
            <a:r>
              <a:rPr lang="en-US" dirty="0"/>
              <a:t>This lack of reliability seems like a problem, but it can be useful for streaming movies or audio</a:t>
            </a:r>
          </a:p>
          <a:p>
            <a:r>
              <a:rPr lang="en-US" dirty="0"/>
              <a:t>It's also useful for DNS and DHCP, which are not usually visible to the user</a:t>
            </a:r>
          </a:p>
        </p:txBody>
      </p:sp>
    </p:spTree>
    <p:extLst>
      <p:ext uri="{BB962C8B-B14F-4D97-AF65-F5344CB8AC3E}">
        <p14:creationId xmlns:p14="http://schemas.microsoft.com/office/powerpoint/2010/main" val="17379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98E0-4560-45F0-A2C4-492140DC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7AD-C200-473C-9455-4ECBBD7E8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Reliable transport is often desirable, so </a:t>
            </a:r>
            <a:r>
              <a:rPr lang="en-US" b="1" dirty="0"/>
              <a:t>Transmission Control Protocol</a:t>
            </a:r>
            <a:r>
              <a:rPr lang="en-US" dirty="0"/>
              <a:t> (</a:t>
            </a:r>
            <a:r>
              <a:rPr lang="en-US" b="1" dirty="0"/>
              <a:t>TCP</a:t>
            </a:r>
            <a:r>
              <a:rPr lang="en-US" dirty="0"/>
              <a:t>) is usually used for that purpose</a:t>
            </a:r>
          </a:p>
          <a:p>
            <a:r>
              <a:rPr lang="en-US" dirty="0"/>
              <a:t>Unlike UDP, TCP creates a </a:t>
            </a:r>
            <a:r>
              <a:rPr lang="en-US" b="1" dirty="0"/>
              <a:t>session</a:t>
            </a:r>
            <a:r>
              <a:rPr lang="en-US" dirty="0"/>
              <a:t> with multiple messages sent back and forth between the two hosts</a:t>
            </a:r>
          </a:p>
          <a:p>
            <a:r>
              <a:rPr lang="en-US" dirty="0"/>
              <a:t>Messages are numbered</a:t>
            </a:r>
          </a:p>
          <a:p>
            <a:r>
              <a:rPr lang="en-US" dirty="0"/>
              <a:t>TCP also uses flow control, allowing hosts to avoid sending more data at once than their receivers can handle</a:t>
            </a:r>
          </a:p>
        </p:txBody>
      </p:sp>
    </p:spTree>
    <p:extLst>
      <p:ext uri="{BB962C8B-B14F-4D97-AF65-F5344CB8AC3E}">
        <p14:creationId xmlns:p14="http://schemas.microsoft.com/office/powerpoint/2010/main" val="10816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3A39-9088-483A-971D-81B2A2B6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CF2B-55CC-40D0-8FD0-81FB1FF0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/>
              <a:t>Because they have to do more, TCP segments contain more information: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port</a:t>
            </a:r>
          </a:p>
          <a:p>
            <a:pPr lvl="1"/>
            <a:r>
              <a:rPr lang="en-US" dirty="0"/>
              <a:t>Sequence number (SEQ)</a:t>
            </a:r>
          </a:p>
          <a:p>
            <a:pPr lvl="1"/>
            <a:r>
              <a:rPr lang="en-US" dirty="0"/>
              <a:t>Acknowledgement number (ACK)</a:t>
            </a:r>
          </a:p>
          <a:p>
            <a:pPr lvl="1"/>
            <a:r>
              <a:rPr lang="en-US" dirty="0"/>
              <a:t>Flags</a:t>
            </a:r>
          </a:p>
          <a:p>
            <a:pPr lvl="1"/>
            <a:r>
              <a:rPr lang="en-US" dirty="0"/>
              <a:t>Receive window</a:t>
            </a:r>
          </a:p>
          <a:p>
            <a:pPr lvl="1"/>
            <a:r>
              <a:rPr lang="en-US" dirty="0"/>
              <a:t>Checksum</a:t>
            </a:r>
          </a:p>
          <a:p>
            <a:pPr lvl="1"/>
            <a:r>
              <a:rPr lang="en-US" dirty="0"/>
              <a:t>Urgent data pointer</a:t>
            </a:r>
          </a:p>
          <a:p>
            <a:pPr lvl="1"/>
            <a:r>
              <a:rPr lang="en-US" dirty="0"/>
              <a:t>Optional fields</a:t>
            </a:r>
          </a:p>
          <a:p>
            <a:pPr lvl="1"/>
            <a:r>
              <a:rPr lang="en-US" dirty="0"/>
              <a:t>Payload (actual data)</a:t>
            </a:r>
          </a:p>
          <a:p>
            <a:pPr lvl="1"/>
            <a:endParaRPr lang="en-US" dirty="0"/>
          </a:p>
          <a:p>
            <a:r>
              <a:rPr lang="en-US" dirty="0"/>
              <a:t>Like UDP, most of these fields are 16 bits</a:t>
            </a:r>
          </a:p>
          <a:p>
            <a:pPr lvl="1"/>
            <a:r>
              <a:rPr lang="en-US" dirty="0"/>
              <a:t>SEQ and ACK are 32 bits</a:t>
            </a:r>
          </a:p>
          <a:p>
            <a:pPr lvl="1"/>
            <a:r>
              <a:rPr lang="en-US" dirty="0"/>
              <a:t>Optional fields vary</a:t>
            </a:r>
          </a:p>
          <a:p>
            <a:pPr lvl="1"/>
            <a:r>
              <a:rPr lang="en-US" dirty="0"/>
              <a:t>Payload is however long it needs to be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E15D-1A73-4C01-B856-BE6537B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6E9C-DD24-4BD2-BD24-060A7C11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8580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that segments aren't lost, hosts send a sequence number (SEQ) with each segment</a:t>
            </a:r>
          </a:p>
          <a:p>
            <a:r>
              <a:rPr lang="en-US" dirty="0"/>
              <a:t>The initial value is a random number </a:t>
            </a:r>
            <a:r>
              <a:rPr lang="en-US" b="1" i="1" dirty="0"/>
              <a:t>k</a:t>
            </a:r>
          </a:p>
          <a:p>
            <a:r>
              <a:rPr lang="en-US" dirty="0"/>
              <a:t>After sending </a:t>
            </a:r>
            <a:r>
              <a:rPr lang="en-US" b="1" i="1" dirty="0"/>
              <a:t>n</a:t>
            </a:r>
            <a:r>
              <a:rPr lang="en-US" dirty="0"/>
              <a:t> bytes, the next SEQ will be </a:t>
            </a:r>
            <a:r>
              <a:rPr lang="en-US" b="1" i="1" dirty="0"/>
              <a:t>n</a:t>
            </a:r>
            <a:r>
              <a:rPr lang="en-US" dirty="0"/>
              <a:t> + </a:t>
            </a:r>
            <a:r>
              <a:rPr lang="en-US" b="1" i="1" dirty="0"/>
              <a:t>k</a:t>
            </a:r>
          </a:p>
          <a:p>
            <a:r>
              <a:rPr lang="en-US" dirty="0"/>
              <a:t>So that the A knows how much B has gotten, B's next response to A contains an acknowledgement number (ACK) which is the last SEQ from A plus the size of that message</a:t>
            </a:r>
          </a:p>
          <a:p>
            <a:r>
              <a:rPr lang="en-US" dirty="0"/>
              <a:t>In this way, both sides know how much the other side is sending, what's lost, and what's received</a:t>
            </a:r>
          </a:p>
          <a:p>
            <a:r>
              <a:rPr lang="en-US" dirty="0"/>
              <a:t>If nothing is lost and messages are going back and forth, each SEQ will be the last ACK received</a:t>
            </a:r>
          </a:p>
        </p:txBody>
      </p:sp>
      <p:pic>
        <p:nvPicPr>
          <p:cNvPr id="3074" name="Picture 2" descr="A TCP data exchange of four messages">
            <a:extLst>
              <a:ext uri="{FF2B5EF4-FFF2-40B4-BE49-F238E27FC236}">
                <a16:creationId xmlns:a16="http://schemas.microsoft.com/office/drawing/2014/main" id="{FA617A5F-FEA6-418F-ABFC-899E4391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4578496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5DD0-26F0-4596-BE60-6247257C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AEF09-0F96-4E81-A739-0206A7B01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8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4AE3-E858-4D60-8D40-8BA3D82B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FFDB-750D-4CA3-A104-B3DF4DD6D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Buffers are always finite</a:t>
            </a:r>
          </a:p>
          <a:p>
            <a:r>
              <a:rPr lang="en-US" dirty="0"/>
              <a:t>A TCP connection has a buffer that's reading information as it arrives from the other host</a:t>
            </a:r>
          </a:p>
          <a:p>
            <a:r>
              <a:rPr lang="en-US" dirty="0"/>
              <a:t>Data is removed from this buffer as the process reads it from the socket</a:t>
            </a:r>
          </a:p>
          <a:p>
            <a:r>
              <a:rPr lang="en-US" dirty="0"/>
              <a:t>If too much data is arriving, the buffer fills up, and data will be lost</a:t>
            </a:r>
          </a:p>
          <a:p>
            <a:r>
              <a:rPr lang="en-US" dirty="0"/>
              <a:t>Each time a process sends a TCP segment, it also sends a </a:t>
            </a:r>
            <a:r>
              <a:rPr lang="en-US" b="1" dirty="0"/>
              <a:t>receive window</a:t>
            </a:r>
            <a:r>
              <a:rPr lang="en-US" dirty="0"/>
              <a:t> value, giving the number of bytes available in the buffer for that connection</a:t>
            </a:r>
          </a:p>
          <a:p>
            <a:r>
              <a:rPr lang="en-US" dirty="0"/>
              <a:t>If there's not enough space for the next message, the sender will break its message into parts so that the part it sends will fit into the receive window</a:t>
            </a:r>
          </a:p>
        </p:txBody>
      </p:sp>
    </p:spTree>
    <p:extLst>
      <p:ext uri="{BB962C8B-B14F-4D97-AF65-F5344CB8AC3E}">
        <p14:creationId xmlns:p14="http://schemas.microsoft.com/office/powerpoint/2010/main" val="16145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A80E-D790-467B-A50D-6D86613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TCP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0086-94D0-4907-B3B9-8C264473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968008"/>
          </a:xfrm>
        </p:spPr>
        <p:txBody>
          <a:bodyPr>
            <a:normAutofit/>
          </a:bodyPr>
          <a:lstStyle/>
          <a:p>
            <a:r>
              <a:rPr lang="en-US" dirty="0"/>
              <a:t>The following is a TCP segment for an HTTP GET request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48AEF1-49ED-4F13-A392-9981BC853C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2590800"/>
          <a:ext cx="10972800" cy="3749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99660">
                  <a:extLst>
                    <a:ext uri="{9D8B030D-6E8A-4147-A177-3AD203B41FA5}">
                      <a16:colId xmlns:a16="http://schemas.microsoft.com/office/drawing/2014/main" val="56759203"/>
                    </a:ext>
                  </a:extLst>
                </a:gridCol>
                <a:gridCol w="4936755">
                  <a:extLst>
                    <a:ext uri="{9D8B030D-6E8A-4147-A177-3AD203B41FA5}">
                      <a16:colId xmlns:a16="http://schemas.microsoft.com/office/drawing/2014/main" val="3635592996"/>
                    </a:ext>
                  </a:extLst>
                </a:gridCol>
                <a:gridCol w="4636385">
                  <a:extLst>
                    <a:ext uri="{9D8B030D-6E8A-4147-A177-3AD203B41FA5}">
                      <a16:colId xmlns:a16="http://schemas.microsoft.com/office/drawing/2014/main" val="232742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0050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0000 0017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002a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5010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cf33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source port = 5000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(0x1388)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destination port = 80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(0x0050)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sequence number = 23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(0x17)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acknowledgement number =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 (0x2a)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flags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receive window =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4096 (0x1000)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checksum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urgent data </a:t>
                      </a:r>
                      <a:r>
                        <a:rPr lang="en-US" dirty="0" err="1"/>
                        <a:t>ptr</a:t>
                      </a:r>
                      <a:endParaRPr lang="en-US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7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4745 5420 2f20 4854 5450 2f31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2e31 0d0a 486f 7374 3a20 6578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616d 706c 652e 636f 6d0d 0a43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6f6e 6e65 6374 696f 6e3a 2063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6c6f 7365 0d0a 0d0a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 / HTTP/1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.1\r\nHost: ex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ample.com\r\nC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onnection: c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lose\r\n\r\n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6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32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2830-68EA-43F8-8666-B113B3CC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681E-D0DF-4E08-A488-4C651774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611746" cy="46256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When a TCP connection is being established by a client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/>
              <a:t>, three segments are sent:</a:t>
            </a:r>
          </a:p>
          <a:p>
            <a:pPr lvl="1"/>
            <a:r>
              <a:rPr lang="en-US" dirty="0"/>
              <a:t>SYN (from the client)</a:t>
            </a:r>
          </a:p>
          <a:p>
            <a:pPr lvl="1"/>
            <a:r>
              <a:rPr lang="en-US" dirty="0"/>
              <a:t>SYN-ACK (from the server)</a:t>
            </a:r>
          </a:p>
          <a:p>
            <a:pPr lvl="1"/>
            <a:r>
              <a:rPr lang="en-US" dirty="0"/>
              <a:t>ACK (from the client)</a:t>
            </a:r>
          </a:p>
          <a:p>
            <a:r>
              <a:rPr lang="en-US" dirty="0"/>
              <a:t>These segments are called the three-way handshake</a:t>
            </a:r>
          </a:p>
          <a:p>
            <a:r>
              <a:rPr lang="en-US" dirty="0"/>
              <a:t>They are normal segments except that they have no data</a:t>
            </a:r>
          </a:p>
          <a:p>
            <a:r>
              <a:rPr lang="en-US" dirty="0"/>
              <a:t>The SYN bit is set on the SYN and SYN-ACK segments, and the ACK bit is set on the ACK segment</a:t>
            </a:r>
          </a:p>
          <a:p>
            <a:r>
              <a:rPr lang="en-US" dirty="0"/>
              <a:t>ACK is set on any segment intended to show that an earlier segment is being acknowledged</a:t>
            </a:r>
          </a:p>
        </p:txBody>
      </p:sp>
      <p:pic>
        <p:nvPicPr>
          <p:cNvPr id="4098" name="Picture 2" descr="The TCP handshake">
            <a:extLst>
              <a:ext uri="{FF2B5EF4-FFF2-40B4-BE49-F238E27FC236}">
                <a16:creationId xmlns:a16="http://schemas.microsoft.com/office/drawing/2014/main" id="{771E1BB0-3CDD-41DB-8868-700ED960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87258"/>
            <a:ext cx="4970654" cy="29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4414-18AA-402A-94D3-A291A096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15AB-A26E-4FDD-B812-8B54258A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2009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Using SEQ and ACK numbers with the checksum allows for error detection</a:t>
            </a:r>
          </a:p>
          <a:p>
            <a:r>
              <a:rPr lang="en-US" dirty="0"/>
              <a:t>It's hard to be sure what went wrong, but some conclusions can be drawn:</a:t>
            </a:r>
          </a:p>
          <a:p>
            <a:pPr lvl="1"/>
            <a:r>
              <a:rPr lang="en-US" dirty="0"/>
              <a:t>Incorrect ACK: If the ACK is too small, the sender of the ACK missed one or more messages</a:t>
            </a:r>
          </a:p>
          <a:p>
            <a:pPr lvl="1"/>
            <a:r>
              <a:rPr lang="en-US" dirty="0"/>
              <a:t>Incorrect SEQ: If the SEQ is larger than expected, the receiver of the SEQ missed one or more messages</a:t>
            </a:r>
          </a:p>
          <a:p>
            <a:pPr lvl="1"/>
            <a:r>
              <a:rPr lang="en-US" dirty="0"/>
              <a:t>Incorrect checksum: The segment is corrupted or part is missing</a:t>
            </a:r>
          </a:p>
          <a:p>
            <a:r>
              <a:rPr lang="en-US" dirty="0"/>
              <a:t>In all three cases, sending the last segment based on acknowledged data is a request for the other side to resend</a:t>
            </a:r>
          </a:p>
        </p:txBody>
      </p:sp>
      <p:pic>
        <p:nvPicPr>
          <p:cNvPr id="5122" name="Picture 2" descr="The client resends the message if the acknowledgement is lost">
            <a:extLst>
              <a:ext uri="{FF2B5EF4-FFF2-40B4-BE49-F238E27FC236}">
                <a16:creationId xmlns:a16="http://schemas.microsoft.com/office/drawing/2014/main" id="{13DA9946-112A-4EDC-B155-429946BF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293234"/>
            <a:ext cx="4305300" cy="28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035A-B116-4025-8089-B293D223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BAE9E-F712-4F0B-891D-15ABE799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robust guarantees about message delivery, TCP also keeps track of the time it takes for segments to make a trip</a:t>
            </a:r>
          </a:p>
          <a:p>
            <a:r>
              <a:rPr lang="en-US" dirty="0"/>
              <a:t>If a segment is missing for long enough, TCP can request it again</a:t>
            </a:r>
          </a:p>
          <a:p>
            <a:r>
              <a:rPr lang="en-US" dirty="0"/>
              <a:t>How long should it wait?</a:t>
            </a:r>
          </a:p>
          <a:p>
            <a:r>
              <a:rPr lang="en-US" dirty="0"/>
              <a:t>Because the Internet is a large and heterogeneous place, it wouldn't make sense to wait for any particular fixed time</a:t>
            </a:r>
          </a:p>
          <a:p>
            <a:r>
              <a:rPr lang="en-US" dirty="0"/>
              <a:t>Instead, the retransmission timeout (RTO) is computed based on previous transmission times and how much they fluctuate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92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12C4D-877C-4D96-9FCC-8DAAEAC8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DB962-FEBC-4553-960F-925306B7F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40C-0E59-438E-BB50-9D94BBD4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BB51-B951-4B62-B713-9A3BCA7B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775192"/>
            <a:ext cx="5410200" cy="4625609"/>
          </a:xfrm>
        </p:spPr>
        <p:txBody>
          <a:bodyPr/>
          <a:lstStyle/>
          <a:p>
            <a:r>
              <a:rPr lang="en-US" dirty="0"/>
              <a:t>Network security is built on principles from general computer security: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Availability</a:t>
            </a:r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FEAE05FD-ECDC-4177-BFC0-A113B1B43B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1676400"/>
          <a:ext cx="6019800" cy="493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2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don't want other people to be able to read your stuff</a:t>
            </a:r>
          </a:p>
          <a:p>
            <a:pPr lvl="1"/>
            <a:r>
              <a:rPr lang="en-US" dirty="0"/>
              <a:t>Some of your stuff, anyway</a:t>
            </a:r>
          </a:p>
          <a:p>
            <a:r>
              <a:rPr lang="en-US" dirty="0"/>
              <a:t>Cryptography, the art of encoding information so that it is only readable by those knowing a secret (key or password), is a principle tool used here</a:t>
            </a:r>
          </a:p>
          <a:p>
            <a:r>
              <a:rPr lang="en-US" dirty="0"/>
              <a:t>Confidentiality is also called </a:t>
            </a:r>
            <a:r>
              <a:rPr lang="en-US" b="1" dirty="0"/>
              <a:t>secrecy</a:t>
            </a:r>
            <a:r>
              <a:rPr lang="en-US" dirty="0"/>
              <a:t> or </a:t>
            </a:r>
            <a:r>
              <a:rPr lang="en-US" b="1" dirty="0"/>
              <a:t>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don't want people to change your stuff</a:t>
            </a:r>
          </a:p>
          <a:p>
            <a:r>
              <a:rPr lang="en-US" dirty="0"/>
              <a:t>You want to know:</a:t>
            </a:r>
          </a:p>
          <a:p>
            <a:pPr lvl="1"/>
            <a:r>
              <a:rPr lang="en-US" dirty="0"/>
              <a:t>That your important data cannot be easily changed</a:t>
            </a:r>
          </a:p>
          <a:p>
            <a:pPr lvl="1"/>
            <a:r>
              <a:rPr lang="en-US" dirty="0"/>
              <a:t>That outside data you consider trustworthy cannot be easily changed either</a:t>
            </a:r>
          </a:p>
          <a:p>
            <a:r>
              <a:rPr lang="en-US" dirty="0"/>
              <a:t>There are many different ways that data can be messed up, and every application has different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You want to be able to use your stuff</a:t>
            </a:r>
          </a:p>
          <a:p>
            <a:r>
              <a:rPr lang="en-US" dirty="0"/>
              <a:t>Many attacks are based on </a:t>
            </a:r>
            <a:r>
              <a:rPr lang="en-US" b="1" dirty="0"/>
              <a:t>denial of service</a:t>
            </a:r>
            <a:r>
              <a:rPr lang="en-US" dirty="0"/>
              <a:t>, simply stopping a system from functioning correctly</a:t>
            </a:r>
          </a:p>
          <a:p>
            <a:pPr lvl="1"/>
            <a:r>
              <a:rPr lang="en-US" dirty="0"/>
              <a:t>A SYN flood where attackers try constantly to create TCP connections from spoofed IP addresses is a classic DoS attack</a:t>
            </a:r>
          </a:p>
          <a:p>
            <a:r>
              <a:rPr lang="en-US" dirty="0"/>
              <a:t>Availability can mean any of the following:</a:t>
            </a:r>
          </a:p>
          <a:p>
            <a:pPr lvl="1"/>
            <a:r>
              <a:rPr lang="en-US" dirty="0"/>
              <a:t>The service is present in usable form</a:t>
            </a:r>
          </a:p>
          <a:p>
            <a:pPr lvl="1"/>
            <a:r>
              <a:rPr lang="en-US" dirty="0"/>
              <a:t>There is enough capacity for authorized users</a:t>
            </a:r>
          </a:p>
          <a:p>
            <a:pPr lvl="1"/>
            <a:r>
              <a:rPr lang="en-US" dirty="0"/>
              <a:t>The service is making reasonable progress</a:t>
            </a:r>
          </a:p>
          <a:p>
            <a:pPr lvl="1"/>
            <a:r>
              <a:rPr lang="en-US" dirty="0"/>
              <a:t>The service completes in an acceptable period of time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4F79-471D-4C91-BEDA-D1BD7960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D2CA-DB86-4313-B578-E7DED085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IPC can be extended to processes working on </a:t>
            </a:r>
            <a:r>
              <a:rPr lang="en-US" i="1" dirty="0"/>
              <a:t>different</a:t>
            </a:r>
            <a:r>
              <a:rPr lang="en-US" dirty="0"/>
              <a:t> machines</a:t>
            </a:r>
          </a:p>
          <a:p>
            <a:pPr lvl="1"/>
            <a:r>
              <a:rPr lang="en-US" dirty="0"/>
              <a:t>The goal is still to do more complex computation than would be possible or convenient with a single process</a:t>
            </a:r>
          </a:p>
          <a:p>
            <a:r>
              <a:rPr lang="en-US" dirty="0"/>
              <a:t>However, communicating between processes on different machines is much less </a:t>
            </a:r>
            <a:r>
              <a:rPr lang="en-US" b="1" dirty="0"/>
              <a:t>reliable</a:t>
            </a:r>
          </a:p>
          <a:p>
            <a:r>
              <a:rPr lang="en-US" dirty="0"/>
              <a:t>This unreliability is particularly strong on the Internet</a:t>
            </a:r>
          </a:p>
          <a:p>
            <a:pPr lvl="1"/>
            <a:r>
              <a:rPr lang="en-US" dirty="0"/>
              <a:t>Servers can crash</a:t>
            </a:r>
          </a:p>
          <a:p>
            <a:pPr lvl="1"/>
            <a:r>
              <a:rPr lang="en-US" dirty="0"/>
              <a:t>Network outages can cause machines to be unreachable</a:t>
            </a:r>
          </a:p>
          <a:p>
            <a:pPr lvl="1"/>
            <a:r>
              <a:rPr lang="en-US" dirty="0"/>
              <a:t>General chaos means that everything can be working reasonably well and yet messages are sometimes lost</a:t>
            </a:r>
          </a:p>
        </p:txBody>
      </p:sp>
    </p:spTree>
    <p:extLst>
      <p:ext uri="{BB962C8B-B14F-4D97-AF65-F5344CB8AC3E}">
        <p14:creationId xmlns:p14="http://schemas.microsoft.com/office/powerpoint/2010/main" val="541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"Secret writing"</a:t>
            </a:r>
          </a:p>
          <a:p>
            <a:r>
              <a:rPr lang="en-US" dirty="0"/>
              <a:t>The art of encoding a message so that its meaning is hidden</a:t>
            </a:r>
          </a:p>
          <a:p>
            <a:r>
              <a:rPr lang="en-US" b="1" dirty="0"/>
              <a:t>Cryptanalysis</a:t>
            </a:r>
            <a:r>
              <a:rPr lang="en-US" dirty="0"/>
              <a:t> is breaking those codes</a:t>
            </a:r>
          </a:p>
          <a:p>
            <a:r>
              <a:rPr lang="en-US" dirty="0"/>
              <a:t>Cryptography is a powerful tool for </a:t>
            </a:r>
            <a:r>
              <a:rPr lang="en-US" i="1" dirty="0"/>
              <a:t>confidentiality</a:t>
            </a:r>
            <a:r>
              <a:rPr lang="en-US" dirty="0"/>
              <a:t> because modern encryption methods make it almost impossible to read an encrypted message</a:t>
            </a:r>
          </a:p>
          <a:p>
            <a:r>
              <a:rPr lang="en-US" dirty="0"/>
              <a:t>Cryptographic hash functions provide a tool for </a:t>
            </a:r>
            <a:r>
              <a:rPr lang="en-US" i="1" dirty="0"/>
              <a:t>integrity</a:t>
            </a:r>
            <a:r>
              <a:rPr lang="en-US" dirty="0"/>
              <a:t> because they can make it obvious when a message has been changed</a:t>
            </a:r>
          </a:p>
        </p:txBody>
      </p:sp>
    </p:spTree>
    <p:extLst>
      <p:ext uri="{BB962C8B-B14F-4D97-AF65-F5344CB8AC3E}">
        <p14:creationId xmlns:p14="http://schemas.microsoft.com/office/powerpoint/2010/main" val="19414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5DD2-9DE5-4979-85F7-76F8D4FF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D721-A4DA-43EB-9F1B-733B68F4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cryptography provides tools for confidentiality and integrity, there's no clear cryptographic tool for availability</a:t>
            </a:r>
          </a:p>
          <a:p>
            <a:r>
              <a:rPr lang="en-US" dirty="0"/>
              <a:t>In fact, cryptography often makes availability </a:t>
            </a:r>
            <a:r>
              <a:rPr lang="en-US" b="1" dirty="0"/>
              <a:t>worse</a:t>
            </a:r>
            <a:r>
              <a:rPr lang="en-US" dirty="0"/>
              <a:t> because encryption puts more strain on a system</a:t>
            </a:r>
          </a:p>
          <a:p>
            <a:pPr lvl="1"/>
            <a:r>
              <a:rPr lang="en-US" dirty="0"/>
              <a:t>Making it more susceptible to various DoS attacks</a:t>
            </a:r>
          </a:p>
          <a:p>
            <a:r>
              <a:rPr lang="en-US" dirty="0"/>
              <a:t>There's </a:t>
            </a:r>
            <a:r>
              <a:rPr lang="en-US" b="1" dirty="0"/>
              <a:t>always</a:t>
            </a:r>
            <a:r>
              <a:rPr lang="en-US" dirty="0"/>
              <a:t> tension between confidentiality, integrity, and availability</a:t>
            </a:r>
          </a:p>
          <a:p>
            <a:r>
              <a:rPr lang="en-US" dirty="0"/>
              <a:t>Increasing confidentiality and integrity usually decreases availability</a:t>
            </a:r>
          </a:p>
        </p:txBody>
      </p:sp>
    </p:spTree>
    <p:extLst>
      <p:ext uri="{BB962C8B-B14F-4D97-AF65-F5344CB8AC3E}">
        <p14:creationId xmlns:p14="http://schemas.microsoft.com/office/powerpoint/2010/main" val="26579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and 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Encryption</a:t>
            </a:r>
            <a:r>
              <a:rPr lang="en-US" dirty="0"/>
              <a:t> is the process of taking a message and encoding it</a:t>
            </a:r>
          </a:p>
          <a:p>
            <a:r>
              <a:rPr lang="en-US" b="1" dirty="0"/>
              <a:t>Decryption</a:t>
            </a:r>
            <a:r>
              <a:rPr lang="en-US" dirty="0"/>
              <a:t> is the process of decoding the code back into a message</a:t>
            </a:r>
          </a:p>
          <a:p>
            <a:r>
              <a:rPr lang="en-US" dirty="0"/>
              <a:t>A </a:t>
            </a:r>
            <a:r>
              <a:rPr lang="en-US" b="1" dirty="0"/>
              <a:t>plaintext</a:t>
            </a:r>
            <a:r>
              <a:rPr lang="en-US" dirty="0"/>
              <a:t> is a message before encryption</a:t>
            </a:r>
          </a:p>
          <a:p>
            <a:r>
              <a:rPr lang="en-US" dirty="0"/>
              <a:t>A </a:t>
            </a:r>
            <a:r>
              <a:rPr lang="en-US" b="1" dirty="0" err="1"/>
              <a:t>ciphertext</a:t>
            </a:r>
            <a:r>
              <a:rPr lang="en-US" dirty="0"/>
              <a:t> is the message in encrypted form</a:t>
            </a:r>
          </a:p>
          <a:p>
            <a:r>
              <a:rPr lang="en-US" dirty="0"/>
              <a:t>A </a:t>
            </a:r>
            <a:r>
              <a:rPr lang="en-US" b="1" dirty="0"/>
              <a:t>key</a:t>
            </a:r>
            <a:r>
              <a:rPr lang="en-US" dirty="0"/>
              <a:t> is an extra piece of information used in the encryption process</a:t>
            </a:r>
          </a:p>
        </p:txBody>
      </p:sp>
    </p:spTree>
    <p:extLst>
      <p:ext uri="{BB962C8B-B14F-4D97-AF65-F5344CB8AC3E}">
        <p14:creationId xmlns:p14="http://schemas.microsoft.com/office/powerpoint/2010/main" val="13766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F326-6B16-4794-AE91-ECC65F6D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B266-C329-4CD8-B7EB-0CBCA177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 encryption is what you probably think of as encryption</a:t>
            </a:r>
          </a:p>
          <a:p>
            <a:r>
              <a:rPr lang="en-US" dirty="0"/>
              <a:t>Two parties have a </a:t>
            </a:r>
            <a:r>
              <a:rPr lang="en-US" b="1" dirty="0"/>
              <a:t>key</a:t>
            </a:r>
            <a:r>
              <a:rPr lang="en-US" dirty="0"/>
              <a:t> which they use for both encrypting and decrypting messages</a:t>
            </a:r>
          </a:p>
          <a:p>
            <a:pPr lvl="1"/>
            <a:r>
              <a:rPr lang="en-US" dirty="0"/>
              <a:t>The key is also known as a </a:t>
            </a:r>
            <a:r>
              <a:rPr lang="en-US" b="1" dirty="0"/>
              <a:t>shared secret</a:t>
            </a:r>
            <a:endParaRPr lang="en-US" dirty="0"/>
          </a:p>
          <a:p>
            <a:r>
              <a:rPr lang="en-US" dirty="0"/>
              <a:t>We have excellent symmetric encryption algorithms, of which AES is the most used</a:t>
            </a:r>
          </a:p>
          <a:p>
            <a:r>
              <a:rPr lang="en-US" dirty="0"/>
              <a:t>But how do we distribute keys between parties who want to communicate secretly?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E</a:t>
            </a:r>
            <a:r>
              <a:rPr lang="en-US" dirty="0"/>
              <a:t>ncryption </a:t>
            </a:r>
            <a:r>
              <a:rPr lang="en-US" b="1" dirty="0"/>
              <a:t>S</a:t>
            </a:r>
            <a:r>
              <a:rPr lang="en-US" dirty="0"/>
              <a:t>tandard</a:t>
            </a:r>
          </a:p>
          <a:p>
            <a:r>
              <a:rPr lang="en-US" dirty="0"/>
              <a:t>Symmetric block cipher designed to replace DES</a:t>
            </a:r>
          </a:p>
          <a:p>
            <a:r>
              <a:rPr lang="en-US" dirty="0"/>
              <a:t>Block size of 128-bits</a:t>
            </a:r>
          </a:p>
          <a:p>
            <a:r>
              <a:rPr lang="en-US" dirty="0"/>
              <a:t>Key sizes of 128, 192, and 256 bits</a:t>
            </a:r>
          </a:p>
          <a:p>
            <a:r>
              <a:rPr lang="en-US" dirty="0"/>
              <a:t>Like the older (and deprecated) DES, has a number of rounds (10, 12, or 14 depending on key size)</a:t>
            </a:r>
          </a:p>
          <a:p>
            <a:r>
              <a:rPr lang="en-US" dirty="0"/>
              <a:t>Originally called </a:t>
            </a:r>
            <a:r>
              <a:rPr lang="en-US" dirty="0" err="1"/>
              <a:t>Rijndael</a:t>
            </a:r>
            <a:r>
              <a:rPr lang="en-US" dirty="0"/>
              <a:t>, after its Belgian inventors</a:t>
            </a:r>
          </a:p>
          <a:p>
            <a:r>
              <a:rPr lang="en-US" dirty="0"/>
              <a:t>Competed with 14 other algorithms over a 5 year period before being selected by NIST</a:t>
            </a:r>
          </a:p>
          <a:p>
            <a:r>
              <a:rPr lang="en-US" dirty="0"/>
              <a:t>No known attacks exist against good implementations of AES</a:t>
            </a:r>
          </a:p>
          <a:p>
            <a:pPr lvl="1"/>
            <a:r>
              <a:rPr lang="en-US" dirty="0"/>
              <a:t>It should take more than a billion </a:t>
            </a:r>
            <a:r>
              <a:rPr lang="en-US" dirty="0" err="1"/>
              <a:t>billion</a:t>
            </a:r>
            <a:r>
              <a:rPr lang="en-US" dirty="0"/>
              <a:t> years to break an AES encryption</a:t>
            </a:r>
          </a:p>
          <a:p>
            <a:pPr lvl="1"/>
            <a:r>
              <a:rPr lang="en-US" dirty="0"/>
              <a:t>Even quantum computers shouldn't change that much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we need something different</a:t>
            </a:r>
          </a:p>
          <a:p>
            <a:r>
              <a:rPr lang="en-US" dirty="0"/>
              <a:t>We want a </a:t>
            </a:r>
            <a:r>
              <a:rPr lang="en-US" b="1" dirty="0"/>
              <a:t>public key</a:t>
            </a:r>
            <a:r>
              <a:rPr lang="en-US" dirty="0"/>
              <a:t> that anyone can use to encrypt a message to Alice</a:t>
            </a:r>
          </a:p>
          <a:p>
            <a:r>
              <a:rPr lang="en-US" dirty="0"/>
              <a:t>Alice has a </a:t>
            </a:r>
            <a:r>
              <a:rPr lang="en-US" b="1" dirty="0"/>
              <a:t>private key</a:t>
            </a:r>
            <a:r>
              <a:rPr lang="en-US" dirty="0"/>
              <a:t> that can decrypt such a message</a:t>
            </a:r>
          </a:p>
          <a:p>
            <a:r>
              <a:rPr lang="en-US" dirty="0"/>
              <a:t>The </a:t>
            </a:r>
            <a:r>
              <a:rPr lang="en-US" b="1" dirty="0"/>
              <a:t>public key</a:t>
            </a:r>
            <a:r>
              <a:rPr lang="en-US" dirty="0"/>
              <a:t> can only encrypt messages; it </a:t>
            </a:r>
            <a:r>
              <a:rPr lang="en-US" b="1" dirty="0"/>
              <a:t>cannot</a:t>
            </a:r>
            <a:r>
              <a:rPr lang="en-US" dirty="0"/>
              <a:t> be used to decrypt messages</a:t>
            </a:r>
          </a:p>
          <a:p>
            <a:r>
              <a:rPr lang="en-US" dirty="0"/>
              <a:t>Public key cryptography is enormously useful, since companies can publish their public key far and wide</a:t>
            </a:r>
          </a:p>
          <a:p>
            <a:pPr lvl="1"/>
            <a:r>
              <a:rPr lang="en-US" dirty="0"/>
              <a:t>Anyone who wants to send them a secret message can do so</a:t>
            </a:r>
          </a:p>
          <a:p>
            <a:pPr lvl="1"/>
            <a:r>
              <a:rPr lang="en-US" dirty="0"/>
              <a:t>No secret needs to be shared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vs. public key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6654" y="1702227"/>
            <a:ext cx="8003147" cy="2183973"/>
            <a:chOff x="302653" y="1626027"/>
            <a:chExt cx="8003147" cy="2183973"/>
          </a:xfrm>
        </p:grpSpPr>
        <p:sp>
          <p:nvSpPr>
            <p:cNvPr id="17" name="TextBox 16"/>
            <p:cNvSpPr txBox="1"/>
            <p:nvPr/>
          </p:nvSpPr>
          <p:spPr>
            <a:xfrm>
              <a:off x="4076700" y="20690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Key </a:t>
              </a:r>
              <a:r>
                <a:rPr lang="en-US" i="1" dirty="0"/>
                <a:t>K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14400" y="2253734"/>
              <a:ext cx="7391400" cy="1556266"/>
              <a:chOff x="914400" y="2253734"/>
              <a:chExt cx="7391400" cy="15562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 4"/>
              <p:cNvSpPr/>
              <p:nvPr/>
            </p:nvSpPr>
            <p:spPr>
              <a:xfrm>
                <a:off x="2209800" y="28194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Encryption</a:t>
                </a:r>
              </a:p>
            </p:txBody>
          </p:sp>
          <p:cxnSp>
            <p:nvCxnSpPr>
              <p:cNvPr id="7" name="Straight Arrow Connector 6"/>
              <p:cNvCxnSpPr>
                <a:endCxn id="5" idx="1"/>
              </p:cNvCxnSpPr>
              <p:nvPr/>
            </p:nvCxnSpPr>
            <p:spPr>
              <a:xfrm>
                <a:off x="914400" y="3314700"/>
                <a:ext cx="12954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5" idx="3"/>
                <a:endCxn id="9" idx="1"/>
              </p:cNvCxnSpPr>
              <p:nvPr/>
            </p:nvCxnSpPr>
            <p:spPr>
              <a:xfrm>
                <a:off x="3886200" y="33147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5257800" y="28194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Decryption</a:t>
                </a:r>
              </a:p>
            </p:txBody>
          </p:sp>
          <p:cxnSp>
            <p:nvCxnSpPr>
              <p:cNvPr id="12" name="Straight Arrow Connector 11"/>
              <p:cNvCxnSpPr>
                <a:stCxn id="9" idx="3"/>
              </p:cNvCxnSpPr>
              <p:nvPr/>
            </p:nvCxnSpPr>
            <p:spPr>
              <a:xfrm>
                <a:off x="6934200" y="33147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7" idx="1"/>
                <a:endCxn id="5" idx="0"/>
              </p:cNvCxnSpPr>
              <p:nvPr/>
            </p:nvCxnSpPr>
            <p:spPr>
              <a:xfrm rot="10800000" flipV="1">
                <a:off x="3048000" y="2253734"/>
                <a:ext cx="1028700" cy="565666"/>
              </a:xfrm>
              <a:prstGeom prst="bentConnector2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>
                <a:stCxn id="17" idx="3"/>
                <a:endCxn id="9" idx="0"/>
              </p:cNvCxnSpPr>
              <p:nvPr/>
            </p:nvCxnSpPr>
            <p:spPr>
              <a:xfrm>
                <a:off x="5067300" y="2253734"/>
                <a:ext cx="1028700" cy="565666"/>
              </a:xfrm>
              <a:prstGeom prst="bentConnector2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302653" y="1626027"/>
              <a:ext cx="5336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Symmetric Key Cryptography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" y="29072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0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Ciphertext</a:t>
              </a:r>
              <a:r>
                <a:rPr lang="en-US" dirty="0"/>
                <a:t> </a:t>
              </a:r>
              <a:r>
                <a:rPr lang="en-US" i="1" dirty="0"/>
                <a:t>C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58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28800" y="4186535"/>
            <a:ext cx="8001000" cy="2442865"/>
            <a:chOff x="304800" y="4262735"/>
            <a:chExt cx="8001000" cy="2442865"/>
          </a:xfrm>
        </p:grpSpPr>
        <p:sp>
          <p:nvSpPr>
            <p:cNvPr id="34" name="TextBox 33"/>
            <p:cNvSpPr txBox="1"/>
            <p:nvPr/>
          </p:nvSpPr>
          <p:spPr>
            <a:xfrm>
              <a:off x="2057400" y="4736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Encryption Key </a:t>
              </a:r>
              <a:r>
                <a:rPr lang="en-US" i="1" dirty="0"/>
                <a:t>K</a:t>
              </a:r>
              <a:r>
                <a:rPr lang="en-US" i="1" baseline="-25000" dirty="0"/>
                <a:t>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5400" y="4736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Decryption Key </a:t>
              </a:r>
              <a:r>
                <a:rPr lang="en-US" i="1" dirty="0"/>
                <a:t>K</a:t>
              </a:r>
              <a:r>
                <a:rPr lang="en-US" i="1" baseline="-25000" dirty="0"/>
                <a:t>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5105400"/>
              <a:ext cx="7391400" cy="1600200"/>
              <a:chOff x="914400" y="5105400"/>
              <a:chExt cx="7391400" cy="1600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2209800" y="57150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Encryption</a:t>
                </a:r>
              </a:p>
            </p:txBody>
          </p:sp>
          <p:cxnSp>
            <p:nvCxnSpPr>
              <p:cNvPr id="30" name="Straight Arrow Connector 29"/>
              <p:cNvCxnSpPr>
                <a:endCxn id="29" idx="1"/>
              </p:cNvCxnSpPr>
              <p:nvPr/>
            </p:nvCxnSpPr>
            <p:spPr>
              <a:xfrm>
                <a:off x="914400" y="6210300"/>
                <a:ext cx="12954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9" idx="3"/>
                <a:endCxn id="32" idx="1"/>
              </p:cNvCxnSpPr>
              <p:nvPr/>
            </p:nvCxnSpPr>
            <p:spPr>
              <a:xfrm>
                <a:off x="3886200" y="62103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257800" y="57150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Decryption</a:t>
                </a:r>
              </a:p>
            </p:txBody>
          </p:sp>
          <p:cxnSp>
            <p:nvCxnSpPr>
              <p:cNvPr id="33" name="Straight Arrow Connector 32"/>
              <p:cNvCxnSpPr>
                <a:stCxn id="32" idx="3"/>
              </p:cNvCxnSpPr>
              <p:nvPr/>
            </p:nvCxnSpPr>
            <p:spPr>
              <a:xfrm>
                <a:off x="6934200" y="62103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29" idx="0"/>
              </p:cNvCxnSpPr>
              <p:nvPr/>
            </p:nvCxnSpPr>
            <p:spPr>
              <a:xfrm>
                <a:off x="3047999" y="5105400"/>
                <a:ext cx="1" cy="60960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095999" y="5105400"/>
                <a:ext cx="1" cy="60960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304800" y="4262735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Public Key Cryptography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" y="580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10000" y="5791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Ciphertext</a:t>
              </a:r>
              <a:r>
                <a:rPr lang="en-US" dirty="0"/>
                <a:t> </a:t>
              </a:r>
              <a:r>
                <a:rPr lang="en-US" i="1" dirty="0"/>
                <a:t>C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8000" y="5791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1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RSA Algorithm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is the most commonly used public key cryptosystem</a:t>
            </a:r>
          </a:p>
          <a:p>
            <a:r>
              <a:rPr lang="en-US" dirty="0"/>
              <a:t>Named for </a:t>
            </a:r>
            <a:r>
              <a:rPr lang="en-US" b="1" dirty="0" err="1"/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hamir, and </a:t>
            </a:r>
            <a:r>
              <a:rPr lang="en-US" b="1" dirty="0" err="1"/>
              <a:t>A</a:t>
            </a:r>
            <a:r>
              <a:rPr lang="en-US" dirty="0" err="1"/>
              <a:t>dleman</a:t>
            </a:r>
            <a:endParaRPr lang="en-US" dirty="0"/>
          </a:p>
          <a:p>
            <a:r>
              <a:rPr lang="en-US" dirty="0"/>
              <a:t>Take a plaintext </a:t>
            </a:r>
            <a:r>
              <a:rPr lang="en-US" b="1" i="1" dirty="0"/>
              <a:t>M</a:t>
            </a:r>
            <a:r>
              <a:rPr lang="en-US" dirty="0"/>
              <a:t> converted to an integer</a:t>
            </a:r>
          </a:p>
          <a:p>
            <a:endParaRPr lang="en-US" dirty="0"/>
          </a:p>
          <a:p>
            <a:r>
              <a:rPr lang="en-US" dirty="0"/>
              <a:t>Create an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dirty="0"/>
              <a:t> as follows: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i="1" dirty="0"/>
              <a:t>C</a:t>
            </a:r>
            <a:r>
              <a:rPr lang="en-US" dirty="0"/>
              <a:t> = </a:t>
            </a:r>
            <a:r>
              <a:rPr lang="en-US" b="1" i="1" dirty="0"/>
              <a:t>M</a:t>
            </a:r>
            <a:r>
              <a:rPr lang="en-US" b="1" i="1" baseline="30000" dirty="0"/>
              <a:t>e</a:t>
            </a:r>
            <a:r>
              <a:rPr lang="en-US" dirty="0"/>
              <a:t> mod </a:t>
            </a:r>
            <a:r>
              <a:rPr lang="en-US" b="1" i="1" dirty="0"/>
              <a:t>n</a:t>
            </a:r>
          </a:p>
          <a:p>
            <a:pPr>
              <a:buFont typeface="Wingdings 2" pitchFamily="18" charset="2"/>
              <a:buNone/>
            </a:pPr>
            <a:endParaRPr lang="en-US" i="1" dirty="0"/>
          </a:p>
          <a:p>
            <a:r>
              <a:rPr lang="en-US" dirty="0"/>
              <a:t>Decrypt </a:t>
            </a:r>
            <a:r>
              <a:rPr lang="en-US" b="1" i="1" dirty="0"/>
              <a:t>C</a:t>
            </a:r>
            <a:r>
              <a:rPr lang="en-US" dirty="0"/>
              <a:t> back into </a:t>
            </a:r>
            <a:r>
              <a:rPr lang="en-US" b="1" i="1" dirty="0"/>
              <a:t>M</a:t>
            </a:r>
            <a:r>
              <a:rPr lang="en-US" dirty="0"/>
              <a:t> as follows: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i="1" dirty="0"/>
              <a:t>M</a:t>
            </a:r>
            <a:r>
              <a:rPr lang="en-US" dirty="0"/>
              <a:t> = </a:t>
            </a:r>
            <a:r>
              <a:rPr lang="en-US" b="1" i="1" dirty="0" err="1"/>
              <a:t>C</a:t>
            </a:r>
            <a:r>
              <a:rPr lang="en-US" b="1" i="1" baseline="30000" dirty="0" err="1"/>
              <a:t>d</a:t>
            </a:r>
            <a:r>
              <a:rPr lang="en-US" dirty="0"/>
              <a:t> mod </a:t>
            </a:r>
            <a:r>
              <a:rPr lang="en-US" b="1" i="1" dirty="0"/>
              <a:t>n</a:t>
            </a:r>
            <a:r>
              <a:rPr lang="en-US" dirty="0"/>
              <a:t> = (</a:t>
            </a:r>
            <a:r>
              <a:rPr lang="en-US" b="1" i="1" dirty="0"/>
              <a:t>M</a:t>
            </a:r>
            <a:r>
              <a:rPr lang="en-US" b="1" i="1" baseline="30000" dirty="0"/>
              <a:t>e</a:t>
            </a:r>
            <a:r>
              <a:rPr lang="en-US" dirty="0"/>
              <a:t>)</a:t>
            </a:r>
            <a:r>
              <a:rPr lang="en-US" b="1" i="1" baseline="30000" dirty="0"/>
              <a:t>d</a:t>
            </a:r>
            <a:r>
              <a:rPr lang="en-US" dirty="0"/>
              <a:t> mod </a:t>
            </a:r>
            <a:r>
              <a:rPr lang="en-US" b="1" i="1" dirty="0"/>
              <a:t>n</a:t>
            </a:r>
            <a:r>
              <a:rPr lang="en-US" dirty="0"/>
              <a:t> = </a:t>
            </a:r>
            <a:r>
              <a:rPr lang="en-US" b="1" dirty="0"/>
              <a:t>M</a:t>
            </a:r>
            <a:r>
              <a:rPr lang="en-US" b="1" i="1" baseline="30000" dirty="0"/>
              <a:t>ed</a:t>
            </a:r>
            <a:r>
              <a:rPr lang="en-US" dirty="0"/>
              <a:t> mod </a:t>
            </a:r>
            <a:r>
              <a:rPr lang="en-US" b="1" i="1" dirty="0"/>
              <a:t>n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it's safe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Crazy number theory</a:t>
            </a:r>
          </a:p>
          <a:p>
            <a:r>
              <a:rPr lang="en-US" dirty="0"/>
              <a:t>For RSA, the modulus </a:t>
            </a:r>
            <a:r>
              <a:rPr lang="en-US" b="1" i="1" dirty="0"/>
              <a:t>n</a:t>
            </a:r>
            <a:r>
              <a:rPr lang="en-US" dirty="0"/>
              <a:t> = </a:t>
            </a:r>
            <a:r>
              <a:rPr lang="en-US" b="1" i="1" dirty="0" err="1"/>
              <a:t>p</a:t>
            </a:r>
            <a:r>
              <a:rPr lang="en-US" dirty="0" err="1"/>
              <a:t>·</a:t>
            </a:r>
            <a:r>
              <a:rPr lang="en-US" b="1" i="1" dirty="0" err="1"/>
              <a:t>q</a:t>
            </a:r>
            <a:r>
              <a:rPr lang="en-US" dirty="0"/>
              <a:t> where </a:t>
            </a:r>
            <a:r>
              <a:rPr lang="en-US" b="1" i="1" dirty="0"/>
              <a:t>p</a:t>
            </a:r>
            <a:r>
              <a:rPr lang="en-US" dirty="0"/>
              <a:t> and </a:t>
            </a:r>
            <a:r>
              <a:rPr lang="en-US" b="1" i="1" dirty="0"/>
              <a:t>q</a:t>
            </a:r>
            <a:r>
              <a:rPr lang="en-US" dirty="0"/>
              <a:t> are two large (hundreds of digits) primes</a:t>
            </a:r>
            <a:endParaRPr lang="en-US" b="1" i="1" dirty="0"/>
          </a:p>
          <a:p>
            <a:r>
              <a:rPr lang="en-US" dirty="0">
                <a:sym typeface="Symbol" pitchFamily="18" charset="2"/>
              </a:rPr>
              <a:t>It's easy to compute </a:t>
            </a:r>
            <a:r>
              <a:rPr lang="en-US" b="1" i="1" dirty="0"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, the decryption exponent, if you know </a:t>
            </a:r>
            <a:r>
              <a:rPr lang="en-US" b="1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b="1" i="1" dirty="0">
                <a:sym typeface="Symbol" pitchFamily="18" charset="2"/>
              </a:rPr>
              <a:t>q</a:t>
            </a:r>
          </a:p>
          <a:p>
            <a:r>
              <a:rPr lang="en-US" dirty="0">
                <a:sym typeface="Symbol" pitchFamily="18" charset="2"/>
              </a:rPr>
              <a:t>No one knows an efficient way to factor a large composite number</a:t>
            </a:r>
          </a:p>
          <a:p>
            <a:r>
              <a:rPr lang="en-US" dirty="0">
                <a:sym typeface="Symbol" pitchFamily="18" charset="2"/>
              </a:rPr>
              <a:t>However, quantum computers </a:t>
            </a:r>
            <a:r>
              <a:rPr lang="en-US" i="1" dirty="0">
                <a:sym typeface="Symbol" pitchFamily="18" charset="2"/>
              </a:rPr>
              <a:t>could</a:t>
            </a:r>
            <a:r>
              <a:rPr lang="en-US" dirty="0">
                <a:sym typeface="Symbol" pitchFamily="18" charset="2"/>
              </a:rPr>
              <a:t> make RSA much less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Catch-22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computer needs to be able read the password file to check passwords</a:t>
            </a:r>
          </a:p>
          <a:p>
            <a:pPr eaLnBrk="1" hangingPunct="1"/>
            <a:r>
              <a:rPr lang="en-US" dirty="0"/>
              <a:t>But, even an administrator shouldn't be able to read everyone's passwords</a:t>
            </a:r>
          </a:p>
          <a:p>
            <a:pPr eaLnBrk="1" hangingPunct="1"/>
            <a:r>
              <a:rPr lang="en-US" dirty="0"/>
              <a:t>Hash functions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22027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8544-9BD3-4439-84CC-171DA90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BFF70-513A-493A-ACAD-BBC8D4DB46AB}"/>
              </a:ext>
            </a:extLst>
          </p:cNvPr>
          <p:cNvSpPr/>
          <p:nvPr/>
        </p:nvSpPr>
        <p:spPr>
          <a:xfrm>
            <a:off x="457200" y="2209800"/>
            <a:ext cx="2895600" cy="22098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Home Network</a:t>
            </a:r>
          </a:p>
        </p:txBody>
      </p:sp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2F0B7371-F96E-46F2-AC79-DA2E7E19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3505200"/>
            <a:ext cx="914400" cy="9144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F72FF871-7D94-4054-9523-3DDA6D054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2577862"/>
            <a:ext cx="914400" cy="914400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9298CE5F-C088-457C-8944-F2144D7C7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000" y="2577862"/>
            <a:ext cx="914400" cy="914400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1312640E-989B-4393-9D49-9CF42C2E5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838200" y="3579000"/>
            <a:ext cx="609600" cy="609600"/>
          </a:xfrm>
          <a:prstGeom prst="rect">
            <a:avLst/>
          </a:prstGeom>
        </p:spPr>
      </p:pic>
      <p:sp>
        <p:nvSpPr>
          <p:cNvPr id="13" name="Cube 12">
            <a:extLst>
              <a:ext uri="{FF2B5EF4-FFF2-40B4-BE49-F238E27FC236}">
                <a16:creationId xmlns:a16="http://schemas.microsoft.com/office/drawing/2014/main" id="{8D4BC4D5-2BB0-4FED-B8F0-69E03A31C7D3}"/>
              </a:ext>
            </a:extLst>
          </p:cNvPr>
          <p:cNvSpPr/>
          <p:nvPr/>
        </p:nvSpPr>
        <p:spPr>
          <a:xfrm>
            <a:off x="2249055" y="5334000"/>
            <a:ext cx="1371600" cy="7620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ISP Router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789696-76A6-4645-81BD-6A20C8625512}"/>
              </a:ext>
            </a:extLst>
          </p:cNvPr>
          <p:cNvCxnSpPr>
            <a:cxnSpLocks/>
          </p:cNvCxnSpPr>
          <p:nvPr/>
        </p:nvCxnSpPr>
        <p:spPr>
          <a:xfrm flipH="1" flipV="1">
            <a:off x="2768022" y="4332958"/>
            <a:ext cx="166834" cy="107964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be 16">
            <a:extLst>
              <a:ext uri="{FF2B5EF4-FFF2-40B4-BE49-F238E27FC236}">
                <a16:creationId xmlns:a16="http://schemas.microsoft.com/office/drawing/2014/main" id="{892085C9-D645-4434-ABFB-D33827FBA825}"/>
              </a:ext>
            </a:extLst>
          </p:cNvPr>
          <p:cNvSpPr/>
          <p:nvPr/>
        </p:nvSpPr>
        <p:spPr>
          <a:xfrm>
            <a:off x="4381500" y="3579000"/>
            <a:ext cx="1371600" cy="76200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Backbone Router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F0414802-DB9A-4C6A-9845-263D7A7206F8}"/>
              </a:ext>
            </a:extLst>
          </p:cNvPr>
          <p:cNvSpPr/>
          <p:nvPr/>
        </p:nvSpPr>
        <p:spPr>
          <a:xfrm>
            <a:off x="6019800" y="5105400"/>
            <a:ext cx="1371600" cy="76200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Backbone Router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C7BAA3E3-1577-4A06-A4F8-24A522D6CFE3}"/>
              </a:ext>
            </a:extLst>
          </p:cNvPr>
          <p:cNvSpPr/>
          <p:nvPr/>
        </p:nvSpPr>
        <p:spPr>
          <a:xfrm>
            <a:off x="6682581" y="2763626"/>
            <a:ext cx="1371600" cy="762000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Backbone Router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9DCA52-E528-43B6-B559-8FAD7760B999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3549072" y="4341000"/>
            <a:ext cx="1422978" cy="137400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008E4D-A024-4745-AC07-E2C8CB171F1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671128" y="3239876"/>
            <a:ext cx="1011453" cy="70958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8772A7-9BD0-4253-97A1-545527912AA3}"/>
              </a:ext>
            </a:extLst>
          </p:cNvPr>
          <p:cNvCxnSpPr>
            <a:cxnSpLocks/>
          </p:cNvCxnSpPr>
          <p:nvPr/>
        </p:nvCxnSpPr>
        <p:spPr>
          <a:xfrm>
            <a:off x="5671128" y="4142634"/>
            <a:ext cx="1002145" cy="1073749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203B69-45D8-4B8F-9CF8-A7B5053716B0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6781800" y="3525626"/>
            <a:ext cx="491331" cy="171312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be 36">
            <a:extLst>
              <a:ext uri="{FF2B5EF4-FFF2-40B4-BE49-F238E27FC236}">
                <a16:creationId xmlns:a16="http://schemas.microsoft.com/office/drawing/2014/main" id="{41697326-6F11-44AD-8B5F-881E322D4C19}"/>
              </a:ext>
            </a:extLst>
          </p:cNvPr>
          <p:cNvSpPr/>
          <p:nvPr/>
        </p:nvSpPr>
        <p:spPr>
          <a:xfrm>
            <a:off x="9409545" y="5238750"/>
            <a:ext cx="1371600" cy="762000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ISP Router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5B1A97-2578-4515-A434-0B00E6C9AA46}"/>
              </a:ext>
            </a:extLst>
          </p:cNvPr>
          <p:cNvSpPr/>
          <p:nvPr/>
        </p:nvSpPr>
        <p:spPr>
          <a:xfrm>
            <a:off x="8763000" y="2209800"/>
            <a:ext cx="2895600" cy="2209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35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Business Network</a:t>
            </a:r>
          </a:p>
        </p:txBody>
      </p:sp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4AF42ED0-1DD3-4DA5-B964-AD6B0E82B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0212" y="2551783"/>
            <a:ext cx="914400" cy="914400"/>
          </a:xfrm>
          <a:prstGeom prst="rect">
            <a:avLst/>
          </a:prstGeom>
        </p:spPr>
      </p:pic>
      <p:pic>
        <p:nvPicPr>
          <p:cNvPr id="43" name="Graphic 42" descr="Server">
            <a:extLst>
              <a:ext uri="{FF2B5EF4-FFF2-40B4-BE49-F238E27FC236}">
                <a16:creationId xmlns:a16="http://schemas.microsoft.com/office/drawing/2014/main" id="{FC5428A4-A4F5-4225-8304-97884CF24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0838" y="2617716"/>
            <a:ext cx="914400" cy="914400"/>
          </a:xfrm>
          <a:prstGeom prst="rect">
            <a:avLst/>
          </a:prstGeom>
        </p:spPr>
      </p:pic>
      <p:pic>
        <p:nvPicPr>
          <p:cNvPr id="45" name="Graphic 44" descr="Laptop">
            <a:extLst>
              <a:ext uri="{FF2B5EF4-FFF2-40B4-BE49-F238E27FC236}">
                <a16:creationId xmlns:a16="http://schemas.microsoft.com/office/drawing/2014/main" id="{971C1EBE-833B-4720-A739-A4D648F97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7806" y="3418558"/>
            <a:ext cx="914400" cy="914400"/>
          </a:xfrm>
          <a:prstGeom prst="rect">
            <a:avLst/>
          </a:prstGeom>
        </p:spPr>
      </p:pic>
      <p:pic>
        <p:nvPicPr>
          <p:cNvPr id="47" name="Graphic 46" descr="DVD player">
            <a:extLst>
              <a:ext uri="{FF2B5EF4-FFF2-40B4-BE49-F238E27FC236}">
                <a16:creationId xmlns:a16="http://schemas.microsoft.com/office/drawing/2014/main" id="{8FBC95F9-6CB6-49D2-BAB1-FB637308A0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10838" y="3492262"/>
            <a:ext cx="914400" cy="914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D5B5AB-D628-4CCD-A7D7-38D16E045A38}"/>
              </a:ext>
            </a:extLst>
          </p:cNvPr>
          <p:cNvCxnSpPr>
            <a:cxnSpLocks/>
          </p:cNvCxnSpPr>
          <p:nvPr/>
        </p:nvCxnSpPr>
        <p:spPr>
          <a:xfrm flipV="1">
            <a:off x="10095345" y="4076702"/>
            <a:ext cx="868937" cy="1292727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966E3886-93F2-46D1-9F16-2F65CC35C62F}"/>
              </a:ext>
            </a:extLst>
          </p:cNvPr>
          <p:cNvCxnSpPr>
            <a:cxnSpLocks/>
            <a:stCxn id="47" idx="1"/>
            <a:endCxn id="41" idx="3"/>
          </p:cNvCxnSpPr>
          <p:nvPr/>
        </p:nvCxnSpPr>
        <p:spPr>
          <a:xfrm rot="10800000">
            <a:off x="9994612" y="3008984"/>
            <a:ext cx="516226" cy="940479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A43FE52E-3C91-4E36-A143-04916DF0987B}"/>
              </a:ext>
            </a:extLst>
          </p:cNvPr>
          <p:cNvCxnSpPr>
            <a:cxnSpLocks/>
            <a:stCxn id="47" idx="3"/>
            <a:endCxn id="47" idx="0"/>
          </p:cNvCxnSpPr>
          <p:nvPr/>
        </p:nvCxnSpPr>
        <p:spPr>
          <a:xfrm flipH="1" flipV="1">
            <a:off x="10968038" y="3492262"/>
            <a:ext cx="457200" cy="457200"/>
          </a:xfrm>
          <a:prstGeom prst="curvedConnector4">
            <a:avLst>
              <a:gd name="adj1" fmla="val -17677"/>
              <a:gd name="adj2" fmla="val 712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ACCF7A00-EA04-433C-8D77-5DF1CBEE7F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59939" y="3827252"/>
            <a:ext cx="367762" cy="2494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5307D75-E8DB-472F-A82C-278A2282E005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7263823" y="5486400"/>
            <a:ext cx="2145722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136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cryptographic</a:t>
            </a:r>
            <a:r>
              <a:rPr lang="en-US" dirty="0"/>
              <a:t> (or one-way) hash function (also called a </a:t>
            </a:r>
            <a:r>
              <a:rPr lang="en-US"/>
              <a:t>cryptographic checksum) </a:t>
            </a:r>
            <a:r>
              <a:rPr lang="en-US" dirty="0"/>
              <a:t>takes a variable sized message </a:t>
            </a:r>
            <a:r>
              <a:rPr lang="en-US" b="1" i="1" dirty="0"/>
              <a:t>M</a:t>
            </a:r>
            <a:r>
              <a:rPr lang="en-US" dirty="0"/>
              <a:t> and produces a fixed-size hash code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b="1" i="1" dirty="0"/>
              <a:t>M</a:t>
            </a:r>
            <a:r>
              <a:rPr lang="en-US" dirty="0"/>
              <a:t>)</a:t>
            </a:r>
          </a:p>
          <a:p>
            <a:r>
              <a:rPr lang="en-US" b="1" dirty="0"/>
              <a:t>Not the same as hash functions from data structures</a:t>
            </a:r>
          </a:p>
          <a:p>
            <a:r>
              <a:rPr lang="en-US" dirty="0"/>
              <a:t>The hash code produced is also called a </a:t>
            </a:r>
            <a:r>
              <a:rPr lang="en-US" b="1" dirty="0"/>
              <a:t>digest</a:t>
            </a:r>
          </a:p>
          <a:p>
            <a:r>
              <a:rPr lang="en-US" dirty="0"/>
              <a:t>It can be used to provide authentication of both the integrity and the sender of a message</a:t>
            </a:r>
          </a:p>
          <a:p>
            <a:r>
              <a:rPr lang="en-US" dirty="0"/>
              <a:t>It allows us to store some information about a message that an attacker cannot use to recover the message</a:t>
            </a:r>
          </a:p>
        </p:txBody>
      </p:sp>
    </p:spTree>
    <p:extLst>
      <p:ext uri="{BB962C8B-B14F-4D97-AF65-F5344CB8AC3E}">
        <p14:creationId xmlns:p14="http://schemas.microsoft.com/office/powerpoint/2010/main" val="9965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messages hash to the same value, this is called a </a:t>
            </a:r>
            <a:r>
              <a:rPr lang="en-US" b="1" dirty="0"/>
              <a:t>collision</a:t>
            </a:r>
          </a:p>
          <a:p>
            <a:r>
              <a:rPr lang="en-US" dirty="0"/>
              <a:t>Because of the pigeonhole principle, collisions are unavoidable</a:t>
            </a:r>
          </a:p>
          <a:p>
            <a:r>
              <a:rPr lang="en-US" dirty="0"/>
              <a:t>The key feature we want from our hash functions is that collisions are difficult to predict</a:t>
            </a:r>
          </a:p>
        </p:txBody>
      </p:sp>
    </p:spTree>
    <p:extLst>
      <p:ext uri="{BB962C8B-B14F-4D97-AF65-F5344CB8AC3E}">
        <p14:creationId xmlns:p14="http://schemas.microsoft.com/office/powerpoint/2010/main" val="25385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Crucial properties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19200" y="1676400"/>
          <a:ext cx="9677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8744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Additional properties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62000" y="1676400"/>
          <a:ext cx="10515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9632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Password dilemma 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Instead of storing the actual passwords, Windows and Unix machines store the hash of the passwords</a:t>
            </a:r>
          </a:p>
          <a:p>
            <a:pPr eaLnBrk="1" hangingPunct="1"/>
            <a:r>
              <a:rPr lang="en-US" dirty="0"/>
              <a:t>When someone logs on, the operating system hashes the password and compares it to the stored version</a:t>
            </a:r>
          </a:p>
          <a:p>
            <a:pPr eaLnBrk="1" hangingPunct="1"/>
            <a:r>
              <a:rPr lang="en-US" dirty="0"/>
              <a:t>No one gets to see your original password!</a:t>
            </a:r>
          </a:p>
          <a:p>
            <a:pPr eaLnBrk="1" hangingPunct="1"/>
            <a:r>
              <a:rPr lang="en-US" dirty="0"/>
              <a:t>Hash functions are also used for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38682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Secure Hash Algorithm</a:t>
            </a:r>
          </a:p>
          <a:p>
            <a:r>
              <a:rPr lang="en-US" dirty="0"/>
              <a:t>Created by NIST</a:t>
            </a:r>
          </a:p>
          <a:p>
            <a:r>
              <a:rPr lang="en-US" dirty="0"/>
              <a:t>SHA-0 was published in 1993, but it was replaced in 1995 by SHA-1</a:t>
            </a:r>
          </a:p>
          <a:p>
            <a:r>
              <a:rPr lang="en-US" dirty="0"/>
              <a:t>The difference between the two is only a single bitwise rotation, but the NSA said it was important</a:t>
            </a:r>
          </a:p>
          <a:p>
            <a:r>
              <a:rPr lang="en-US" dirty="0"/>
              <a:t>SHA-1 security</a:t>
            </a:r>
          </a:p>
          <a:p>
            <a:pPr lvl="1"/>
            <a:r>
              <a:rPr lang="en-US" dirty="0"/>
              <a:t>Digest size: 160 bits</a:t>
            </a:r>
          </a:p>
          <a:p>
            <a:pPr lvl="1"/>
            <a:r>
              <a:rPr lang="en-US" dirty="0"/>
              <a:t>Considered unsafe</a:t>
            </a:r>
          </a:p>
          <a:p>
            <a:pPr lvl="1"/>
            <a:r>
              <a:rPr lang="en-US" dirty="0"/>
              <a:t>Theoretical attacks can run in 2</a:t>
            </a:r>
            <a:r>
              <a:rPr lang="en-US" baseline="30000" dirty="0"/>
              <a:t>63</a:t>
            </a:r>
            <a:r>
              <a:rPr lang="en-US" dirty="0"/>
              <a:t> SHA-1 evaluations</a:t>
            </a:r>
          </a:p>
          <a:p>
            <a:r>
              <a:rPr lang="en-US" dirty="0"/>
              <a:t>SHA-2 is a successor family of hash functions</a:t>
            </a:r>
          </a:p>
          <a:p>
            <a:pPr lvl="1"/>
            <a:r>
              <a:rPr lang="en-US" dirty="0"/>
              <a:t>224, 256, 384, 512 bit digests</a:t>
            </a:r>
          </a:p>
          <a:p>
            <a:pPr lvl="1"/>
            <a:r>
              <a:rPr lang="en-US" dirty="0"/>
              <a:t>Now the preferred hashing function</a:t>
            </a:r>
          </a:p>
          <a:p>
            <a:pPr lvl="1"/>
            <a:r>
              <a:rPr lang="en-US" dirty="0"/>
              <a:t>Designed by the NSA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SHA-3 (Keccak) uses a completely different form of hashing than SHA-0, SHA-1, and SHA-2</a:t>
            </a:r>
          </a:p>
          <a:p>
            <a:r>
              <a:rPr lang="en-US" dirty="0"/>
              <a:t>Although the attacks on SHA-1 are expensive and there are no real attacks on SHA-2, the attacks on SHA-0 made people nervous about hash functions following the same design</a:t>
            </a:r>
          </a:p>
          <a:p>
            <a:r>
              <a:rPr lang="en-US" dirty="0"/>
              <a:t>SHA-3 also allows for variable size digests, for added security</a:t>
            </a:r>
          </a:p>
          <a:p>
            <a:pPr lvl="1"/>
            <a:r>
              <a:rPr lang="en-US" dirty="0"/>
              <a:t>224, 256, 384, and 512 are standard</a:t>
            </a:r>
          </a:p>
          <a:p>
            <a:r>
              <a:rPr lang="en-US" dirty="0"/>
              <a:t>Either SHA-2 or SHA-3 is considered secure (for now)</a:t>
            </a:r>
          </a:p>
        </p:txBody>
      </p:sp>
    </p:spTree>
    <p:extLst>
      <p:ext uri="{BB962C8B-B14F-4D97-AF65-F5344CB8AC3E}">
        <p14:creationId xmlns:p14="http://schemas.microsoft.com/office/powerpoint/2010/main" val="28839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0B6C-5118-4984-9F84-108C720F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ACF0-B2EB-407D-AEAC-FBF87CF3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Transport-Layer Security</a:t>
            </a:r>
            <a:r>
              <a:rPr lang="en-US" dirty="0"/>
              <a:t> (</a:t>
            </a:r>
            <a:r>
              <a:rPr lang="en-US" b="1" dirty="0"/>
              <a:t>TLS</a:t>
            </a:r>
            <a:r>
              <a:rPr lang="en-US" dirty="0"/>
              <a:t>) adds end-to-end security to TCP</a:t>
            </a:r>
          </a:p>
          <a:p>
            <a:pPr lvl="1"/>
            <a:r>
              <a:rPr lang="en-US" dirty="0"/>
              <a:t>Secure versions of protocols often add an "s" to their names: HTTPS, SFTP, </a:t>
            </a:r>
            <a:r>
              <a:rPr lang="en-US"/>
              <a:t>and IMAPS</a:t>
            </a:r>
            <a:endParaRPr lang="en-US" dirty="0"/>
          </a:p>
          <a:p>
            <a:pPr lvl="1"/>
            <a:r>
              <a:rPr lang="en-US" dirty="0"/>
              <a:t>These protocols use TLS</a:t>
            </a:r>
          </a:p>
          <a:p>
            <a:r>
              <a:rPr lang="en-US" dirty="0"/>
              <a:t>With TLS, the TCP data is encrypted</a:t>
            </a:r>
          </a:p>
          <a:p>
            <a:r>
              <a:rPr lang="en-US" dirty="0"/>
              <a:t>However, the TCP headers are </a:t>
            </a:r>
            <a:r>
              <a:rPr lang="en-US" i="1" dirty="0"/>
              <a:t>not</a:t>
            </a:r>
            <a:r>
              <a:rPr lang="en-US" dirty="0"/>
              <a:t> encrypted</a:t>
            </a:r>
          </a:p>
          <a:p>
            <a:pPr lvl="1"/>
            <a:r>
              <a:rPr lang="en-US" dirty="0"/>
              <a:t>If they were, the OS wouldn't know which port to deliver them to</a:t>
            </a:r>
          </a:p>
          <a:p>
            <a:pPr lvl="1"/>
            <a:r>
              <a:rPr lang="en-US" dirty="0"/>
              <a:t>Because network traffic needs to know where to go, it's usually possible to do traffic analysis, even when the data is encrypted</a:t>
            </a:r>
          </a:p>
        </p:txBody>
      </p:sp>
    </p:spTree>
    <p:extLst>
      <p:ext uri="{BB962C8B-B14F-4D97-AF65-F5344CB8AC3E}">
        <p14:creationId xmlns:p14="http://schemas.microsoft.com/office/powerpoint/2010/main" val="22732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3436-AD4B-4BC0-A9F0-AD168DFF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AE01-5AFE-4EA1-BF23-C4C3D066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543800" cy="4625609"/>
          </a:xfrm>
        </p:spPr>
        <p:txBody>
          <a:bodyPr/>
          <a:lstStyle/>
          <a:p>
            <a:r>
              <a:rPr lang="en-US" dirty="0"/>
              <a:t>With TLS, the connection first performs a TCP three-way handshake</a:t>
            </a:r>
          </a:p>
          <a:p>
            <a:r>
              <a:rPr lang="en-US" dirty="0"/>
              <a:t>Then, the client and the server perform a TLS handshake that uses public key cryptography to agree on a session key</a:t>
            </a:r>
          </a:p>
          <a:p>
            <a:r>
              <a:rPr lang="en-US" dirty="0"/>
              <a:t>The session key is used to communicate securely using symmetric key encryption (probably AES) during the TCP session</a:t>
            </a:r>
          </a:p>
        </p:txBody>
      </p:sp>
      <p:pic>
        <p:nvPicPr>
          <p:cNvPr id="1026" name="Picture 2" descr="The TCP and TLS handshakes">
            <a:extLst>
              <a:ext uri="{FF2B5EF4-FFF2-40B4-BE49-F238E27FC236}">
                <a16:creationId xmlns:a16="http://schemas.microsoft.com/office/drawing/2014/main" id="{40032D93-1607-4CDE-9810-D4795EC1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97" y="1655919"/>
            <a:ext cx="3548803" cy="50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85B7-66E8-422B-A9BC-5CA4DA40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and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4F62-E3C0-4AB1-89C4-0D295699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data in the TCP segments is encrypted with AES, the information's confidentiality is maintained</a:t>
            </a:r>
          </a:p>
          <a:p>
            <a:r>
              <a:rPr lang="en-US" dirty="0"/>
              <a:t>To protect integrity, a message authentication code (MAC) of the TCP headers is attached as an optional TCP field</a:t>
            </a:r>
          </a:p>
          <a:p>
            <a:pPr lvl="1"/>
            <a:r>
              <a:rPr lang="en-US" dirty="0"/>
              <a:t>The MAC is a cryptographic hash digest, probably using SHA-2</a:t>
            </a:r>
          </a:p>
          <a:p>
            <a:r>
              <a:rPr lang="en-US" dirty="0"/>
              <a:t>These are the broad strokes, but there are many details</a:t>
            </a:r>
          </a:p>
          <a:p>
            <a:r>
              <a:rPr lang="en-US" dirty="0"/>
              <a:t>Details change with each version of TLS</a:t>
            </a:r>
          </a:p>
          <a:p>
            <a:pPr lvl="1"/>
            <a:r>
              <a:rPr lang="en-US" dirty="0"/>
              <a:t>We're up to TLS 1.3 now</a:t>
            </a:r>
          </a:p>
        </p:txBody>
      </p:sp>
    </p:spTree>
    <p:extLst>
      <p:ext uri="{BB962C8B-B14F-4D97-AF65-F5344CB8AC3E}">
        <p14:creationId xmlns:p14="http://schemas.microsoft.com/office/powerpoint/2010/main" val="22560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13982</TotalTime>
  <Words>8259</Words>
  <Application>Microsoft Office PowerPoint</Application>
  <PresentationFormat>Widescreen</PresentationFormat>
  <Paragraphs>1150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3" baseType="lpstr">
      <vt:lpstr>Arial</vt:lpstr>
      <vt:lpstr>Calibri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COMP 3400</vt:lpstr>
      <vt:lpstr>Last time</vt:lpstr>
      <vt:lpstr>Questions?</vt:lpstr>
      <vt:lpstr>Assignment 8</vt:lpstr>
      <vt:lpstr>Review</vt:lpstr>
      <vt:lpstr>Final exam format</vt:lpstr>
      <vt:lpstr>Networking</vt:lpstr>
      <vt:lpstr>Networking</vt:lpstr>
      <vt:lpstr>Visualization</vt:lpstr>
      <vt:lpstr>Layer models</vt:lpstr>
      <vt:lpstr>Layers</vt:lpstr>
      <vt:lpstr>Layers continued</vt:lpstr>
      <vt:lpstr>Packets</vt:lpstr>
      <vt:lpstr>Naming and addressing</vt:lpstr>
      <vt:lpstr>Sockets</vt:lpstr>
      <vt:lpstr>Sockets</vt:lpstr>
      <vt:lpstr>IPv4</vt:lpstr>
      <vt:lpstr>IPv6</vt:lpstr>
      <vt:lpstr>Details for socket()</vt:lpstr>
      <vt:lpstr>Networking data structures</vt:lpstr>
      <vt:lpstr>IPv4 socket addresses</vt:lpstr>
      <vt:lpstr>IPv6 socket addresses</vt:lpstr>
      <vt:lpstr>Endian conversion</vt:lpstr>
      <vt:lpstr>Getting addresses from a host name</vt:lpstr>
      <vt:lpstr>The addrinfo struct</vt:lpstr>
      <vt:lpstr>Client side: connecting</vt:lpstr>
      <vt:lpstr>Server side: options</vt:lpstr>
      <vt:lpstr>Server side: binding and listening</vt:lpstr>
      <vt:lpstr>Server side: accepting</vt:lpstr>
      <vt:lpstr>PowerPoint Presentation</vt:lpstr>
      <vt:lpstr>PowerPoint Presentation</vt:lpstr>
      <vt:lpstr>TCP Socket Programming</vt:lpstr>
      <vt:lpstr>TCP communication</vt:lpstr>
      <vt:lpstr>HTTP</vt:lpstr>
      <vt:lpstr>Sample request</vt:lpstr>
      <vt:lpstr>Sample response</vt:lpstr>
      <vt:lpstr>Persistent connections</vt:lpstr>
      <vt:lpstr>Processing headers</vt:lpstr>
      <vt:lpstr>Getting the content</vt:lpstr>
      <vt:lpstr>UDP Socket Programming</vt:lpstr>
      <vt:lpstr>UDP socket programming</vt:lpstr>
      <vt:lpstr>DNS</vt:lpstr>
      <vt:lpstr>DNS queries</vt:lpstr>
      <vt:lpstr>DNS resource record structure</vt:lpstr>
      <vt:lpstr>DNS requests</vt:lpstr>
      <vt:lpstr>DNS responses</vt:lpstr>
      <vt:lpstr>Broadcasting</vt:lpstr>
      <vt:lpstr>Static and dynamic IP addresses</vt:lpstr>
      <vt:lpstr>DHCP</vt:lpstr>
      <vt:lpstr>Broadcasting</vt:lpstr>
      <vt:lpstr>DHCP steps</vt:lpstr>
      <vt:lpstr>DHCP example</vt:lpstr>
      <vt:lpstr>Application Layer</vt:lpstr>
      <vt:lpstr>Peer-to-peer applications</vt:lpstr>
      <vt:lpstr>P2P examples</vt:lpstr>
      <vt:lpstr>Content delivery networks</vt:lpstr>
      <vt:lpstr>Overlay networks</vt:lpstr>
      <vt:lpstr>Overlay networks</vt:lpstr>
      <vt:lpstr>Characteristics of P2P networks</vt:lpstr>
      <vt:lpstr>More characteristics of P2P networks</vt:lpstr>
      <vt:lpstr>Transport Layer</vt:lpstr>
      <vt:lpstr>Transport layer</vt:lpstr>
      <vt:lpstr>UDP</vt:lpstr>
      <vt:lpstr>Checksum</vt:lpstr>
      <vt:lpstr>Example UDP segments</vt:lpstr>
      <vt:lpstr>Unreliability</vt:lpstr>
      <vt:lpstr>TCP</vt:lpstr>
      <vt:lpstr>TCP segments</vt:lpstr>
      <vt:lpstr>Numbering</vt:lpstr>
      <vt:lpstr>Flow control</vt:lpstr>
      <vt:lpstr>Example TCP segment</vt:lpstr>
      <vt:lpstr>TCP handshake</vt:lpstr>
      <vt:lpstr>Packet loss</vt:lpstr>
      <vt:lpstr>Timeouts</vt:lpstr>
      <vt:lpstr>Network Security</vt:lpstr>
      <vt:lpstr>CIA</vt:lpstr>
      <vt:lpstr>Confidentiality</vt:lpstr>
      <vt:lpstr>Integrity</vt:lpstr>
      <vt:lpstr>Availability</vt:lpstr>
      <vt:lpstr>Cryptography</vt:lpstr>
      <vt:lpstr>Cryptography and availability</vt:lpstr>
      <vt:lpstr>Encryption and decryption</vt:lpstr>
      <vt:lpstr>Symmetric key cryptography</vt:lpstr>
      <vt:lpstr>AES</vt:lpstr>
      <vt:lpstr>Public key cryptography</vt:lpstr>
      <vt:lpstr>Symmetric vs. public key</vt:lpstr>
      <vt:lpstr>RSA Algorithm</vt:lpstr>
      <vt:lpstr>Why it's safe</vt:lpstr>
      <vt:lpstr>Catch-22</vt:lpstr>
      <vt:lpstr>Definition</vt:lpstr>
      <vt:lpstr>Collisions</vt:lpstr>
      <vt:lpstr>Crucial properties</vt:lpstr>
      <vt:lpstr>Additional properties</vt:lpstr>
      <vt:lpstr>Password dilemma resolved</vt:lpstr>
      <vt:lpstr>SHA family</vt:lpstr>
      <vt:lpstr>SHA-3</vt:lpstr>
      <vt:lpstr>Transport-Layer Security</vt:lpstr>
      <vt:lpstr>TLS handshake</vt:lpstr>
      <vt:lpstr>Confidentiality and integrity</vt:lpstr>
      <vt:lpstr>Internet Layer</vt:lpstr>
      <vt:lpstr>Internet layer</vt:lpstr>
      <vt:lpstr>IP addresses and subnets</vt:lpstr>
      <vt:lpstr>Special subnets</vt:lpstr>
      <vt:lpstr>NAT</vt:lpstr>
      <vt:lpstr>Visualization of subnets</vt:lpstr>
      <vt:lpstr>IPv4 packet format</vt:lpstr>
      <vt:lpstr>Network routing protocols</vt:lpstr>
      <vt:lpstr>Link Layer</vt:lpstr>
      <vt:lpstr>Link layer</vt:lpstr>
      <vt:lpstr>Ethernet</vt:lpstr>
      <vt:lpstr>Ticket Out the Door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1364</cp:revision>
  <dcterms:created xsi:type="dcterms:W3CDTF">2009-08-24T20:26:10Z</dcterms:created>
  <dcterms:modified xsi:type="dcterms:W3CDTF">2025-04-23T14:03:20Z</dcterms:modified>
</cp:coreProperties>
</file>